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67" r:id="rId3"/>
    <p:sldId id="368" r:id="rId4"/>
    <p:sldId id="369" r:id="rId5"/>
    <p:sldId id="370" r:id="rId6"/>
    <p:sldId id="371" r:id="rId7"/>
    <p:sldId id="372" r:id="rId8"/>
    <p:sldId id="373" r:id="rId9"/>
    <p:sldId id="374" r:id="rId10"/>
    <p:sldId id="375" r:id="rId11"/>
    <p:sldId id="376" r:id="rId12"/>
    <p:sldId id="336" r:id="rId13"/>
    <p:sldId id="337" r:id="rId14"/>
    <p:sldId id="339" r:id="rId15"/>
    <p:sldId id="341" r:id="rId16"/>
    <p:sldId id="364" r:id="rId17"/>
    <p:sldId id="365" r:id="rId18"/>
    <p:sldId id="342" r:id="rId19"/>
    <p:sldId id="343" r:id="rId20"/>
    <p:sldId id="345" r:id="rId21"/>
    <p:sldId id="360" r:id="rId22"/>
    <p:sldId id="350" r:id="rId23"/>
    <p:sldId id="347" r:id="rId24"/>
    <p:sldId id="348" r:id="rId25"/>
    <p:sldId id="363" r:id="rId26"/>
    <p:sldId id="346" r:id="rId27"/>
    <p:sldId id="349" r:id="rId28"/>
    <p:sldId id="335" r:id="rId29"/>
    <p:sldId id="314" r:id="rId30"/>
    <p:sldId id="315" r:id="rId31"/>
    <p:sldId id="331" r:id="rId32"/>
    <p:sldId id="366" r:id="rId33"/>
    <p:sldId id="333" r:id="rId34"/>
    <p:sldId id="334" r:id="rId35"/>
    <p:sldId id="325" r:id="rId36"/>
    <p:sldId id="324" r:id="rId37"/>
    <p:sldId id="326" r:id="rId38"/>
    <p:sldId id="32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5" autoAdjust="0"/>
    <p:restoredTop sz="94660"/>
  </p:normalViewPr>
  <p:slideViewPr>
    <p:cSldViewPr>
      <p:cViewPr varScale="1">
        <p:scale>
          <a:sx n="76" d="100"/>
          <a:sy n="76" d="100"/>
        </p:scale>
        <p:origin x="95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9/15/2020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3F748ABF-3264-44FF-8D93-10608BBA4AC6}" type="slidenum">
              <a:rPr lang="en-US" altLang="zh-CN" sz="1200" smtClean="0"/>
              <a:pPr eaLnBrk="1" hangingPunct="1"/>
              <a:t>29</a:t>
            </a:fld>
            <a:endParaRPr lang="en-US" altLang="zh-CN"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27302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6FD40FFF-76EF-4BA2-A743-DD09F624FA53}" type="slidenum">
              <a:rPr lang="en-US" altLang="zh-CN" sz="1200" smtClean="0"/>
              <a:pPr eaLnBrk="1" hangingPunct="1"/>
              <a:t>30</a:t>
            </a:fld>
            <a:endParaRPr lang="en-US" altLang="zh-CN" sz="1200"/>
          </a:p>
        </p:txBody>
      </p:sp>
      <p:sp>
        <p:nvSpPr>
          <p:cNvPr id="149507" name="Rectangle 1026"/>
          <p:cNvSpPr>
            <a:spLocks noGrp="1" noRot="1" noChangeAspect="1" noChangeArrowheads="1" noTextEdit="1"/>
          </p:cNvSpPr>
          <p:nvPr>
            <p:ph type="sldImg"/>
          </p:nvPr>
        </p:nvSpPr>
        <p:spPr>
          <a:ln/>
        </p:spPr>
      </p:sp>
      <p:sp>
        <p:nvSpPr>
          <p:cNvPr id="1495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63804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AFEBD790-5418-4B1D-A71C-18F1C3E21AB5}" type="slidenum">
              <a:rPr lang="en-US" altLang="zh-CN" sz="1200" smtClean="0"/>
              <a:pPr eaLnBrk="1" hangingPunct="1"/>
              <a:t>35</a:t>
            </a:fld>
            <a:endParaRPr lang="en-US" altLang="zh-CN"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50252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8AEDFCCA-B0FD-4CE4-9AA0-B4AAF65913EA}" type="slidenum">
              <a:rPr lang="en-US" altLang="zh-CN" sz="1200" smtClean="0"/>
              <a:pPr eaLnBrk="1" hangingPunct="1"/>
              <a:t>36</a:t>
            </a:fld>
            <a:endParaRPr lang="en-US" altLang="zh-CN" sz="1200"/>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72022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771708B8-2C6B-4A8A-8F4D-5DFC3A37E03C}" type="slidenum">
              <a:rPr lang="en-US" altLang="zh-CN" sz="1200" smtClean="0"/>
              <a:pPr eaLnBrk="1" hangingPunct="1"/>
              <a:t>37</a:t>
            </a:fld>
            <a:endParaRPr lang="en-US" altLang="zh-CN" sz="1200"/>
          </a:p>
        </p:txBody>
      </p:sp>
      <p:sp>
        <p:nvSpPr>
          <p:cNvPr id="159747" name="Rectangle 2050"/>
          <p:cNvSpPr>
            <a:spLocks noGrp="1" noRot="1" noChangeAspect="1" noChangeArrowheads="1" noTextEdit="1"/>
          </p:cNvSpPr>
          <p:nvPr>
            <p:ph type="sldImg"/>
          </p:nvPr>
        </p:nvSpPr>
        <p:spPr>
          <a:ln/>
        </p:spPr>
      </p:sp>
      <p:sp>
        <p:nvSpPr>
          <p:cNvPr id="15974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07028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fld id="{4702DBB2-814D-486B-AA1A-3937A3CEB11B}" type="slidenum">
              <a:rPr lang="en-US" altLang="zh-CN" sz="1200" smtClean="0"/>
              <a:pPr eaLnBrk="1" hangingPunct="1"/>
              <a:t>38</a:t>
            </a:fld>
            <a:endParaRPr lang="en-US" altLang="zh-CN"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134191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9/15/2020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9/15/2020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9/15/2020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9/15/2020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tags" Target="../tags/tag7.xm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image" Target="../media/image1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2.png"/><Relationship Id="rId22" Type="http://schemas.openxmlformats.org/officeDocument/2006/relationships/image" Target="../media/image19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tags" Target="../tags/tag13.xml"/><Relationship Id="rId16" Type="http://schemas.openxmlformats.org/officeDocument/2006/relationships/image" Target="../media/image11.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4.png"/><Relationship Id="rId5" Type="http://schemas.openxmlformats.org/officeDocument/2006/relationships/tags" Target="../tags/tag16.xml"/><Relationship Id="rId1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tags" Target="../tags/tag15.xml"/><Relationship Id="rId9" Type="http://schemas.openxmlformats.org/officeDocument/2006/relationships/slideLayout" Target="../slideLayouts/slideLayout7.xml"/><Relationship Id="rId1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7.wmf"/><Relationship Id="rId5" Type="http://schemas.openxmlformats.org/officeDocument/2006/relationships/image" Target="../media/image3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3)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Other PRNG</a:t>
            </a:r>
          </a:p>
        </p:txBody>
      </p:sp>
      <p:sp>
        <p:nvSpPr>
          <p:cNvPr id="3" name="内容占位符 2"/>
          <p:cNvSpPr>
            <a:spLocks noGrp="1"/>
          </p:cNvSpPr>
          <p:nvPr>
            <p:ph idx="1"/>
          </p:nvPr>
        </p:nvSpPr>
        <p:spPr>
          <a:xfrm>
            <a:off x="457200" y="1600200"/>
            <a:ext cx="5122912" cy="4525963"/>
          </a:xfrm>
        </p:spPr>
        <p:txBody>
          <a:bodyPr>
            <a:normAutofit fontScale="70000" lnSpcReduction="20000"/>
          </a:bodyPr>
          <a:lstStyle/>
          <a:p>
            <a:pPr lvl="0"/>
            <a:r>
              <a:rPr lang="en-US" dirty="0" err="1"/>
              <a:t>Tausworth</a:t>
            </a:r>
            <a:r>
              <a:rPr lang="en-US" dirty="0"/>
              <a:t> Generator. </a:t>
            </a:r>
          </a:p>
          <a:p>
            <a:pPr lvl="1"/>
            <a:r>
              <a:rPr lang="en-US" i="1" dirty="0"/>
              <a:t>I</a:t>
            </a:r>
            <a:r>
              <a:rPr lang="en-US" i="1" baseline="-25000" dirty="0"/>
              <a:t>i</a:t>
            </a:r>
            <a:r>
              <a:rPr lang="en-US" i="1" dirty="0"/>
              <a:t> = I</a:t>
            </a:r>
            <a:r>
              <a:rPr lang="en-US" i="1" baseline="-25000" dirty="0"/>
              <a:t>i - 250</a:t>
            </a:r>
            <a:r>
              <a:rPr lang="en-US" dirty="0"/>
              <a:t>XOR</a:t>
            </a:r>
            <a:r>
              <a:rPr lang="en-US" i="1" dirty="0"/>
              <a:t>I</a:t>
            </a:r>
            <a:r>
              <a:rPr lang="en-US" i="1" baseline="-25000" dirty="0"/>
              <a:t>i-147</a:t>
            </a:r>
            <a:r>
              <a:rPr lang="en-US" baseline="-25000" dirty="0"/>
              <a:t>,</a:t>
            </a:r>
          </a:p>
          <a:p>
            <a:endParaRPr lang="en-US" dirty="0"/>
          </a:p>
          <a:p>
            <a:pPr lvl="1"/>
            <a:r>
              <a:rPr lang="en-US" dirty="0"/>
              <a:t>where XOR indicates a bitwise exclusive-or operation. This is very fast on the computer. It also has a very long internal state (the last 250 integers). Hence the cycle length is very long. It must be seeded correctly otherwise it can get stuck.</a:t>
            </a:r>
          </a:p>
          <a:p>
            <a:pPr lvl="0"/>
            <a:r>
              <a:rPr lang="en-US" dirty="0"/>
              <a:t>Lagged </a:t>
            </a:r>
            <a:r>
              <a:rPr lang="en-US" dirty="0" err="1"/>
              <a:t>Fibbonacci</a:t>
            </a:r>
            <a:r>
              <a:rPr lang="en-US" dirty="0"/>
              <a:t> generator. </a:t>
            </a:r>
          </a:p>
          <a:p>
            <a:pPr lvl="1"/>
            <a:r>
              <a:rPr lang="en-US" i="1" dirty="0"/>
              <a:t>I</a:t>
            </a:r>
            <a:r>
              <a:rPr lang="en-US" i="1" baseline="-25000" dirty="0"/>
              <a:t>i</a:t>
            </a:r>
            <a:r>
              <a:rPr lang="en-US" i="1" dirty="0"/>
              <a:t> = ( I</a:t>
            </a:r>
            <a:r>
              <a:rPr lang="en-US" i="1" baseline="-25000" dirty="0"/>
              <a:t>i - 250</a:t>
            </a:r>
            <a:r>
              <a:rPr lang="en-US" dirty="0"/>
              <a:t> + </a:t>
            </a:r>
            <a:r>
              <a:rPr lang="en-US" i="1" dirty="0"/>
              <a:t>I</a:t>
            </a:r>
            <a:r>
              <a:rPr lang="en-US" i="1" baseline="-25000" dirty="0"/>
              <a:t>i-147</a:t>
            </a:r>
            <a:r>
              <a:rPr lang="en-US" i="1" dirty="0"/>
              <a:t> ) </a:t>
            </a:r>
            <a:r>
              <a:rPr lang="en-US" dirty="0"/>
              <a:t>mod 2</a:t>
            </a:r>
            <a:r>
              <a:rPr lang="en-US" i="1" baseline="30000" dirty="0"/>
              <a:t>M</a:t>
            </a:r>
            <a:endParaRPr lang="en-US" dirty="0"/>
          </a:p>
          <a:p>
            <a:pPr lvl="1"/>
            <a:r>
              <a:rPr lang="en-US" dirty="0"/>
              <a:t>		This differs from the </a:t>
            </a:r>
            <a:r>
              <a:rPr lang="en-US" dirty="0" err="1"/>
              <a:t>Tausworth</a:t>
            </a:r>
            <a:r>
              <a:rPr lang="en-US" dirty="0"/>
              <a:t> generator because it is regular addition (modulo 2</a:t>
            </a:r>
            <a:r>
              <a:rPr lang="en-US" i="1" baseline="30000" dirty="0"/>
              <a:t>M</a:t>
            </a:r>
            <a:r>
              <a:rPr lang="en-US" dirty="0"/>
              <a:t>).</a:t>
            </a:r>
          </a:p>
        </p:txBody>
      </p:sp>
      <p:graphicFrame>
        <p:nvGraphicFramePr>
          <p:cNvPr id="5" name="表格 4"/>
          <p:cNvGraphicFramePr>
            <a:graphicFrameLocks noGrp="1"/>
          </p:cNvGraphicFramePr>
          <p:nvPr>
            <p:extLst/>
          </p:nvPr>
        </p:nvGraphicFramePr>
        <p:xfrm>
          <a:off x="5148064" y="4049879"/>
          <a:ext cx="3909120" cy="2619481"/>
        </p:xfrm>
        <a:graphic>
          <a:graphicData uri="http://schemas.openxmlformats.org/drawingml/2006/table">
            <a:tbl>
              <a:tblPr/>
              <a:tblGrid>
                <a:gridCol w="1303040">
                  <a:extLst>
                    <a:ext uri="{9D8B030D-6E8A-4147-A177-3AD203B41FA5}">
                      <a16:colId xmlns:a16="http://schemas.microsoft.com/office/drawing/2014/main" val="20000"/>
                    </a:ext>
                  </a:extLst>
                </a:gridCol>
                <a:gridCol w="1303040">
                  <a:extLst>
                    <a:ext uri="{9D8B030D-6E8A-4147-A177-3AD203B41FA5}">
                      <a16:colId xmlns:a16="http://schemas.microsoft.com/office/drawing/2014/main" val="20001"/>
                    </a:ext>
                  </a:extLst>
                </a:gridCol>
                <a:gridCol w="1303040">
                  <a:extLst>
                    <a:ext uri="{9D8B030D-6E8A-4147-A177-3AD203B41FA5}">
                      <a16:colId xmlns:a16="http://schemas.microsoft.com/office/drawing/2014/main" val="20002"/>
                    </a:ext>
                  </a:extLst>
                </a:gridCol>
              </a:tblGrid>
              <a:tr h="1156441">
                <a:tc gridSpan="2">
                  <a:txBody>
                    <a:bodyPr/>
                    <a:lstStyle/>
                    <a:p>
                      <a:pPr algn="ctr"/>
                      <a:r>
                        <a:rPr lang="en-US" b="1" dirty="0"/>
                        <a:t>INPUT</a:t>
                      </a:r>
                      <a:endParaRPr lang="en-US" b="0" dirty="0"/>
                    </a:p>
                    <a:p>
                      <a:pPr algn="l"/>
                      <a:r>
                        <a:rPr lang="en-US" b="0" baseline="0" dirty="0"/>
                        <a:t>       </a:t>
                      </a:r>
                      <a:r>
                        <a:rPr lang="en-US" dirty="0"/>
                        <a:t>A                         B</a:t>
                      </a:r>
                    </a:p>
                  </a:txBody>
                  <a:tcPr anchor="ctr">
                    <a:lnL>
                      <a:noFill/>
                    </a:lnL>
                    <a:lnR>
                      <a:noFill/>
                    </a:lnR>
                    <a:lnT>
                      <a:noFill/>
                    </a:lnT>
                    <a:lnB>
                      <a:noFill/>
                    </a:lnB>
                    <a:solidFill>
                      <a:srgbClr val="DDEEFF"/>
                    </a:solidFill>
                  </a:tcPr>
                </a:tc>
                <a:tc hMerge="1">
                  <a:txBody>
                    <a:bodyPr/>
                    <a:lstStyle/>
                    <a:p>
                      <a:endParaRPr lang="en-US"/>
                    </a:p>
                  </a:txBody>
                  <a:tcPr/>
                </a:tc>
                <a:tc>
                  <a:txBody>
                    <a:bodyPr/>
                    <a:lstStyle/>
                    <a:p>
                      <a:pPr algn="ctr"/>
                      <a:r>
                        <a:rPr lang="en-US" b="1" dirty="0"/>
                        <a:t>OUTPUT</a:t>
                      </a:r>
                      <a:r>
                        <a:rPr lang="en-US" dirty="0"/>
                        <a:t/>
                      </a:r>
                      <a:br>
                        <a:rPr lang="en-US" dirty="0"/>
                      </a:br>
                      <a:r>
                        <a:rPr lang="en-US" dirty="0"/>
                        <a:t>A XOR B</a:t>
                      </a:r>
                    </a:p>
                  </a:txBody>
                  <a:tcPr anchor="ctr">
                    <a:lnL>
                      <a:noFill/>
                    </a:lnL>
                    <a:lnR>
                      <a:noFill/>
                    </a:lnR>
                    <a:lnT>
                      <a:noFill/>
                    </a:lnT>
                    <a:lnB>
                      <a:noFill/>
                    </a:lnB>
                    <a:solidFill>
                      <a:srgbClr val="DDEEFF"/>
                    </a:solidFill>
                  </a:tcPr>
                </a:tc>
                <a:extLst>
                  <a:ext uri="{0D108BD9-81ED-4DB2-BD59-A6C34878D82A}">
                    <a16:rowId xmlns:a16="http://schemas.microsoft.com/office/drawing/2014/main" val="10000"/>
                  </a:ext>
                </a:extLst>
              </a:tr>
              <a:tr h="355828">
                <a:tc>
                  <a:txBody>
                    <a:bodyPr/>
                    <a:lstStyle/>
                    <a:p>
                      <a:pPr algn="ctr"/>
                      <a:r>
                        <a:rPr lang="en-US"/>
                        <a:t>0</a:t>
                      </a:r>
                    </a:p>
                  </a:txBody>
                  <a:tcPr anchor="ctr">
                    <a:lnL>
                      <a:noFill/>
                    </a:lnL>
                    <a:lnR>
                      <a:noFill/>
                    </a:lnR>
                    <a:lnT>
                      <a:noFill/>
                    </a:lnT>
                    <a:lnB>
                      <a:noFill/>
                    </a:lnB>
                    <a:solidFill>
                      <a:srgbClr val="DDFFDD"/>
                    </a:solidFill>
                  </a:tcPr>
                </a:tc>
                <a:tc>
                  <a:txBody>
                    <a:bodyPr/>
                    <a:lstStyle/>
                    <a:p>
                      <a:pPr algn="ctr"/>
                      <a:r>
                        <a:rPr lang="en-US"/>
                        <a:t>0</a:t>
                      </a:r>
                    </a:p>
                  </a:txBody>
                  <a:tcPr anchor="ctr">
                    <a:lnL>
                      <a:noFill/>
                    </a:lnL>
                    <a:lnR>
                      <a:noFill/>
                    </a:lnR>
                    <a:lnT>
                      <a:noFill/>
                    </a:lnT>
                    <a:lnB>
                      <a:noFill/>
                    </a:lnB>
                    <a:solidFill>
                      <a:srgbClr val="DDFFDD"/>
                    </a:solidFill>
                  </a:tcPr>
                </a:tc>
                <a:tc>
                  <a:txBody>
                    <a:bodyPr/>
                    <a:lstStyle/>
                    <a:p>
                      <a:pPr algn="ctr"/>
                      <a:r>
                        <a:rPr lang="en-US"/>
                        <a:t>0</a:t>
                      </a:r>
                    </a:p>
                  </a:txBody>
                  <a:tcPr anchor="ctr">
                    <a:lnL>
                      <a:noFill/>
                    </a:lnL>
                    <a:lnR>
                      <a:noFill/>
                    </a:lnR>
                    <a:lnT>
                      <a:noFill/>
                    </a:lnT>
                    <a:lnB>
                      <a:noFill/>
                    </a:lnB>
                    <a:solidFill>
                      <a:srgbClr val="DDFFDD"/>
                    </a:solidFill>
                  </a:tcPr>
                </a:tc>
                <a:extLst>
                  <a:ext uri="{0D108BD9-81ED-4DB2-BD59-A6C34878D82A}">
                    <a16:rowId xmlns:a16="http://schemas.microsoft.com/office/drawing/2014/main" val="10001"/>
                  </a:ext>
                </a:extLst>
              </a:tr>
              <a:tr h="355828">
                <a:tc>
                  <a:txBody>
                    <a:bodyPr/>
                    <a:lstStyle/>
                    <a:p>
                      <a:pPr algn="ctr"/>
                      <a:r>
                        <a:rPr lang="en-US"/>
                        <a:t>0</a:t>
                      </a:r>
                    </a:p>
                  </a:txBody>
                  <a:tcPr anchor="ctr">
                    <a:lnL>
                      <a:noFill/>
                    </a:lnL>
                    <a:lnR>
                      <a:noFill/>
                    </a:lnR>
                    <a:lnT>
                      <a:noFill/>
                    </a:lnT>
                    <a:lnB>
                      <a:noFill/>
                    </a:lnB>
                    <a:solidFill>
                      <a:srgbClr val="DDFFDD"/>
                    </a:solidFill>
                  </a:tcPr>
                </a:tc>
                <a:tc>
                  <a:txBody>
                    <a:bodyPr/>
                    <a:lstStyle/>
                    <a:p>
                      <a:pPr algn="ctr"/>
                      <a:r>
                        <a:rPr lang="en-US"/>
                        <a:t>1</a:t>
                      </a:r>
                    </a:p>
                  </a:txBody>
                  <a:tcPr anchor="ctr">
                    <a:lnL>
                      <a:noFill/>
                    </a:lnL>
                    <a:lnR>
                      <a:noFill/>
                    </a:lnR>
                    <a:lnT>
                      <a:noFill/>
                    </a:lnT>
                    <a:lnB>
                      <a:noFill/>
                    </a:lnB>
                    <a:solidFill>
                      <a:srgbClr val="DDFFDD"/>
                    </a:solidFill>
                  </a:tcPr>
                </a:tc>
                <a:tc>
                  <a:txBody>
                    <a:bodyPr/>
                    <a:lstStyle/>
                    <a:p>
                      <a:pPr algn="ctr"/>
                      <a:r>
                        <a:rPr lang="en-US"/>
                        <a:t>1</a:t>
                      </a:r>
                    </a:p>
                  </a:txBody>
                  <a:tcPr anchor="ctr">
                    <a:lnL>
                      <a:noFill/>
                    </a:lnL>
                    <a:lnR>
                      <a:noFill/>
                    </a:lnR>
                    <a:lnT>
                      <a:noFill/>
                    </a:lnT>
                    <a:lnB>
                      <a:noFill/>
                    </a:lnB>
                    <a:solidFill>
                      <a:srgbClr val="DDFFDD"/>
                    </a:solidFill>
                  </a:tcPr>
                </a:tc>
                <a:extLst>
                  <a:ext uri="{0D108BD9-81ED-4DB2-BD59-A6C34878D82A}">
                    <a16:rowId xmlns:a16="http://schemas.microsoft.com/office/drawing/2014/main" val="10002"/>
                  </a:ext>
                </a:extLst>
              </a:tr>
              <a:tr h="355828">
                <a:tc>
                  <a:txBody>
                    <a:bodyPr/>
                    <a:lstStyle/>
                    <a:p>
                      <a:pPr algn="ctr"/>
                      <a:r>
                        <a:rPr lang="en-US"/>
                        <a:t>1</a:t>
                      </a:r>
                    </a:p>
                  </a:txBody>
                  <a:tcPr anchor="ctr">
                    <a:lnL>
                      <a:noFill/>
                    </a:lnL>
                    <a:lnR>
                      <a:noFill/>
                    </a:lnR>
                    <a:lnT>
                      <a:noFill/>
                    </a:lnT>
                    <a:lnB>
                      <a:noFill/>
                    </a:lnB>
                    <a:solidFill>
                      <a:srgbClr val="DDFFDD"/>
                    </a:solidFill>
                  </a:tcPr>
                </a:tc>
                <a:tc>
                  <a:txBody>
                    <a:bodyPr/>
                    <a:lstStyle/>
                    <a:p>
                      <a:pPr algn="ctr"/>
                      <a:r>
                        <a:rPr lang="en-US"/>
                        <a:t>0</a:t>
                      </a:r>
                    </a:p>
                  </a:txBody>
                  <a:tcPr anchor="ctr">
                    <a:lnL>
                      <a:noFill/>
                    </a:lnL>
                    <a:lnR>
                      <a:noFill/>
                    </a:lnR>
                    <a:lnT>
                      <a:noFill/>
                    </a:lnT>
                    <a:lnB>
                      <a:noFill/>
                    </a:lnB>
                    <a:solidFill>
                      <a:srgbClr val="DDFFDD"/>
                    </a:solidFill>
                  </a:tcPr>
                </a:tc>
                <a:tc>
                  <a:txBody>
                    <a:bodyPr/>
                    <a:lstStyle/>
                    <a:p>
                      <a:pPr algn="ctr"/>
                      <a:r>
                        <a:rPr lang="en-US" dirty="0"/>
                        <a:t>1</a:t>
                      </a:r>
                    </a:p>
                  </a:txBody>
                  <a:tcPr anchor="ctr">
                    <a:lnL>
                      <a:noFill/>
                    </a:lnL>
                    <a:lnR>
                      <a:noFill/>
                    </a:lnR>
                    <a:lnT>
                      <a:noFill/>
                    </a:lnT>
                    <a:lnB>
                      <a:noFill/>
                    </a:lnB>
                    <a:solidFill>
                      <a:srgbClr val="DDFFDD"/>
                    </a:solidFill>
                  </a:tcPr>
                </a:tc>
                <a:extLst>
                  <a:ext uri="{0D108BD9-81ED-4DB2-BD59-A6C34878D82A}">
                    <a16:rowId xmlns:a16="http://schemas.microsoft.com/office/drawing/2014/main" val="10003"/>
                  </a:ext>
                </a:extLst>
              </a:tr>
              <a:tr h="355828">
                <a:tc>
                  <a:txBody>
                    <a:bodyPr/>
                    <a:lstStyle/>
                    <a:p>
                      <a:pPr algn="ctr"/>
                      <a:r>
                        <a:rPr lang="en-US"/>
                        <a:t>1</a:t>
                      </a:r>
                    </a:p>
                  </a:txBody>
                  <a:tcPr anchor="ctr">
                    <a:lnL>
                      <a:noFill/>
                    </a:lnL>
                    <a:lnR>
                      <a:noFill/>
                    </a:lnR>
                    <a:lnT>
                      <a:noFill/>
                    </a:lnT>
                    <a:lnB>
                      <a:noFill/>
                    </a:lnB>
                    <a:solidFill>
                      <a:srgbClr val="DDFFDD"/>
                    </a:solidFill>
                  </a:tcPr>
                </a:tc>
                <a:tc>
                  <a:txBody>
                    <a:bodyPr/>
                    <a:lstStyle/>
                    <a:p>
                      <a:pPr algn="ctr"/>
                      <a:r>
                        <a:rPr lang="en-US"/>
                        <a:t>1</a:t>
                      </a:r>
                    </a:p>
                  </a:txBody>
                  <a:tcPr anchor="ctr">
                    <a:lnL>
                      <a:noFill/>
                    </a:lnL>
                    <a:lnR>
                      <a:noFill/>
                    </a:lnR>
                    <a:lnT>
                      <a:noFill/>
                    </a:lnT>
                    <a:lnB>
                      <a:noFill/>
                    </a:lnB>
                    <a:solidFill>
                      <a:srgbClr val="DDFFDD"/>
                    </a:solidFill>
                  </a:tcPr>
                </a:tc>
                <a:tc>
                  <a:txBody>
                    <a:bodyPr/>
                    <a:lstStyle/>
                    <a:p>
                      <a:pPr algn="ctr"/>
                      <a:r>
                        <a:rPr lang="en-US" dirty="0"/>
                        <a:t>0</a:t>
                      </a:r>
                    </a:p>
                  </a:txBody>
                  <a:tcPr anchor="ctr">
                    <a:lnL>
                      <a:noFill/>
                    </a:lnL>
                    <a:lnR>
                      <a:noFill/>
                    </a:lnR>
                    <a:lnT>
                      <a:noFill/>
                    </a:lnT>
                    <a:lnB>
                      <a:noFill/>
                    </a:lnB>
                    <a:solidFill>
                      <a:srgbClr val="DDFFD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293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How to generate random numbers following a certain distribution?</a:t>
            </a:r>
          </a:p>
        </p:txBody>
      </p:sp>
      <p:sp>
        <p:nvSpPr>
          <p:cNvPr id="3" name="内容占位符 2"/>
          <p:cNvSpPr>
            <a:spLocks noGrp="1"/>
          </p:cNvSpPr>
          <p:nvPr>
            <p:ph idx="1"/>
          </p:nvPr>
        </p:nvSpPr>
        <p:spPr/>
        <p:txBody>
          <a:bodyPr>
            <a:normAutofit fontScale="92500" lnSpcReduction="10000"/>
          </a:bodyPr>
          <a:lstStyle/>
          <a:p>
            <a:r>
              <a:rPr lang="en-US" dirty="0"/>
              <a:t>Inverse transform sampling method.</a:t>
            </a:r>
          </a:p>
          <a:p>
            <a:r>
              <a:rPr lang="en-US" dirty="0"/>
              <a:t>Acceptance and rejection method.</a:t>
            </a:r>
          </a:p>
          <a:p>
            <a:pPr lvl="1"/>
            <a:r>
              <a:rPr lang="en-US" dirty="0"/>
              <a:t>Sample a point (an x-position) from the proposal distribution.</a:t>
            </a:r>
          </a:p>
          <a:p>
            <a:pPr lvl="1"/>
            <a:r>
              <a:rPr lang="en-US" dirty="0"/>
              <a:t>Draw a vertical line at this x-position, up to the curve of the proposal distribution.</a:t>
            </a:r>
          </a:p>
          <a:p>
            <a:pPr lvl="1"/>
            <a:r>
              <a:rPr lang="en-US" dirty="0"/>
              <a:t>Sample uniformly along this line (i.e. uniformly from 0 to the value of the proposal distribution (maximum of the probability density function)). If the sampled value is greater than the value of the desired distribution at this vertical line, return to step 1.</a:t>
            </a:r>
          </a:p>
          <a:p>
            <a:pPr lvl="1"/>
            <a:endParaRPr lang="en-US" dirty="0"/>
          </a:p>
        </p:txBody>
      </p:sp>
    </p:spTree>
    <p:extLst>
      <p:ext uri="{BB962C8B-B14F-4D97-AF65-F5344CB8AC3E}">
        <p14:creationId xmlns:p14="http://schemas.microsoft.com/office/powerpoint/2010/main" val="17176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Interpolation</a:t>
            </a:r>
          </a:p>
        </p:txBody>
      </p:sp>
      <p:sp>
        <p:nvSpPr>
          <p:cNvPr id="3" name="内容占位符 2"/>
          <p:cNvSpPr>
            <a:spLocks noGrp="1"/>
          </p:cNvSpPr>
          <p:nvPr>
            <p:ph idx="1"/>
          </p:nvPr>
        </p:nvSpPr>
        <p:spPr/>
        <p:txBody>
          <a:bodyPr/>
          <a:lstStyle/>
          <a:p>
            <a:r>
              <a:rPr lang="en-US" dirty="0"/>
              <a:t>Computer is a system with finite number of discrete states. </a:t>
            </a:r>
          </a:p>
          <a:p>
            <a:pPr lvl="1"/>
            <a:r>
              <a:rPr lang="en-US" dirty="0"/>
              <a:t>In numerical analysis, the results obtained from computations are always approximations of the desired quantities and in most cases are within some uncertainties.</a:t>
            </a:r>
          </a:p>
          <a:p>
            <a:r>
              <a:rPr lang="en-US" dirty="0"/>
              <a:t>Interpolation is needed</a:t>
            </a:r>
          </a:p>
          <a:p>
            <a:pPr lvl="1"/>
            <a:r>
              <a:rPr lang="en-US" dirty="0"/>
              <a:t>When we need to infer some information from discrete data. </a:t>
            </a:r>
          </a:p>
        </p:txBody>
      </p:sp>
    </p:spTree>
    <p:extLst>
      <p:ext uri="{BB962C8B-B14F-4D97-AF65-F5344CB8AC3E}">
        <p14:creationId xmlns:p14="http://schemas.microsoft.com/office/powerpoint/2010/main" val="162458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en-US" dirty="0"/>
          </a:p>
        </p:txBody>
      </p:sp>
      <p:sp>
        <p:nvSpPr>
          <p:cNvPr id="3" name="内容占位符 2"/>
          <p:cNvSpPr>
            <a:spLocks noGrp="1"/>
          </p:cNvSpPr>
          <p:nvPr>
            <p:ph idx="1"/>
          </p:nvPr>
        </p:nvSpPr>
        <p:spPr/>
        <p:txBody>
          <a:bodyPr>
            <a:normAutofit/>
          </a:bodyPr>
          <a:lstStyle/>
          <a:p>
            <a:r>
              <a:rPr lang="en-US" dirty="0"/>
              <a:t>The simplest way to obtain the approximation of </a:t>
            </a:r>
            <a:r>
              <a:rPr lang="en-US" i="1" dirty="0"/>
              <a:t>f </a:t>
            </a:r>
            <a:r>
              <a:rPr lang="en-US" dirty="0"/>
              <a:t>(</a:t>
            </a:r>
            <a:r>
              <a:rPr lang="en-US" i="1" dirty="0"/>
              <a:t>x</a:t>
            </a:r>
            <a:r>
              <a:rPr lang="en-US" dirty="0"/>
              <a:t>) for </a:t>
            </a:r>
            <a:r>
              <a:rPr lang="en-US" i="1" dirty="0"/>
              <a:t>x </a:t>
            </a:r>
            <a:r>
              <a:rPr lang="en-US" dirty="0"/>
              <a:t>∈ [</a:t>
            </a:r>
            <a:r>
              <a:rPr lang="en-US" i="1" dirty="0"/>
              <a:t>x</a:t>
            </a:r>
            <a:r>
              <a:rPr lang="en-US" i="1" baseline="-25000" dirty="0"/>
              <a:t>i</a:t>
            </a:r>
            <a:r>
              <a:rPr lang="en-US" i="1" dirty="0"/>
              <a:t> , x</a:t>
            </a:r>
            <a:r>
              <a:rPr lang="en-US" i="1" baseline="-25000" dirty="0"/>
              <a:t>i</a:t>
            </a:r>
            <a:r>
              <a:rPr lang="en-US" baseline="-25000" dirty="0"/>
              <a:t>+1</a:t>
            </a:r>
            <a:r>
              <a:rPr lang="en-US" dirty="0"/>
              <a:t>] is to construct a straight line between </a:t>
            </a:r>
            <a:r>
              <a:rPr lang="en-US" i="1" dirty="0"/>
              <a:t>x</a:t>
            </a:r>
            <a:r>
              <a:rPr lang="en-US" i="1" baseline="-25000" dirty="0"/>
              <a:t>i</a:t>
            </a:r>
            <a:r>
              <a:rPr lang="en-US" i="1" dirty="0"/>
              <a:t> </a:t>
            </a:r>
            <a:r>
              <a:rPr lang="en-US" dirty="0"/>
              <a:t>and </a:t>
            </a:r>
            <a:r>
              <a:rPr lang="en-US" i="1" dirty="0"/>
              <a:t>x</a:t>
            </a:r>
            <a:r>
              <a:rPr lang="en-US" i="1" baseline="-25000" dirty="0"/>
              <a:t>i</a:t>
            </a:r>
            <a:r>
              <a:rPr lang="en-US" baseline="-25000" dirty="0"/>
              <a:t>+1</a:t>
            </a:r>
            <a:r>
              <a:rPr lang="en-US" dirty="0"/>
              <a:t>.</a:t>
            </a:r>
          </a:p>
          <a:p>
            <a:r>
              <a:rPr lang="en-US" dirty="0"/>
              <a:t>Lagrange interpolation and Aitken method.</a:t>
            </a:r>
          </a:p>
          <a:p>
            <a:pPr lvl="1"/>
            <a:r>
              <a:rPr lang="en-US" dirty="0"/>
              <a:t>How to obtain the generalized interpolation formula passing through n data </a:t>
            </a:r>
            <a:r>
              <a:rPr lang="en-US" altLang="zh-CN" dirty="0"/>
              <a:t>points?</a:t>
            </a:r>
            <a:r>
              <a:rPr lang="en-US" dirty="0"/>
              <a:t> </a:t>
            </a:r>
          </a:p>
          <a:p>
            <a:endParaRPr lang="en-US" dirty="0"/>
          </a:p>
          <a:p>
            <a:endParaRPr lang="en-US" dirty="0"/>
          </a:p>
        </p:txBody>
      </p:sp>
    </p:spTree>
    <p:extLst>
      <p:ext uri="{BB962C8B-B14F-4D97-AF65-F5344CB8AC3E}">
        <p14:creationId xmlns:p14="http://schemas.microsoft.com/office/powerpoint/2010/main" val="40267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Least-square approximation</a:t>
            </a:r>
          </a:p>
        </p:txBody>
      </p:sp>
      <p:sp>
        <p:nvSpPr>
          <p:cNvPr id="3" name="内容占位符 2"/>
          <p:cNvSpPr>
            <a:spLocks noGrp="1"/>
          </p:cNvSpPr>
          <p:nvPr>
            <p:ph idx="1"/>
          </p:nvPr>
        </p:nvSpPr>
        <p:spPr/>
        <p:txBody>
          <a:bodyPr/>
          <a:lstStyle/>
          <a:p>
            <a:r>
              <a:rPr lang="en-US" dirty="0"/>
              <a:t>The global behavior of a set of data in order to understand the trend.</a:t>
            </a:r>
          </a:p>
          <a:p>
            <a:pPr lvl="1"/>
            <a:r>
              <a:rPr lang="en-US" dirty="0"/>
              <a:t>The most common approximation: based on the least squares of the differences between the approximation </a:t>
            </a:r>
            <a:r>
              <a:rPr lang="en-US" i="1" dirty="0"/>
              <a:t>p</a:t>
            </a:r>
            <a:r>
              <a:rPr lang="en-US" sz="400" i="1" dirty="0"/>
              <a:t>m</a:t>
            </a:r>
            <a:r>
              <a:rPr lang="en-US" dirty="0"/>
              <a:t>(</a:t>
            </a:r>
            <a:r>
              <a:rPr lang="en-US" i="1" dirty="0"/>
              <a:t>x</a:t>
            </a:r>
            <a:r>
              <a:rPr lang="en-US" dirty="0"/>
              <a:t>) and the data </a:t>
            </a:r>
            <a:r>
              <a:rPr lang="en-US" i="1" dirty="0"/>
              <a:t>f </a:t>
            </a:r>
            <a:r>
              <a:rPr lang="en-US" dirty="0"/>
              <a:t>(</a:t>
            </a:r>
            <a:r>
              <a:rPr lang="en-US" i="1" dirty="0"/>
              <a:t>x</a:t>
            </a:r>
            <a:r>
              <a:rPr lang="en-US" dirty="0"/>
              <a:t>).</a:t>
            </a:r>
          </a:p>
          <a:p>
            <a:r>
              <a:rPr lang="en-US" dirty="0"/>
              <a:t>What’s the proper way to handle data with highly oscillated </a:t>
            </a:r>
            <a:r>
              <a:rPr lang="en-US" dirty="0" smtClean="0"/>
              <a:t>nature</a:t>
            </a:r>
            <a:r>
              <a:rPr lang="en-US" dirty="0"/>
              <a:t>?</a:t>
            </a:r>
          </a:p>
        </p:txBody>
      </p:sp>
    </p:spTree>
    <p:extLst>
      <p:ext uri="{BB962C8B-B14F-4D97-AF65-F5344CB8AC3E}">
        <p14:creationId xmlns:p14="http://schemas.microsoft.com/office/powerpoint/2010/main" val="376110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Spline approximation</a:t>
            </a:r>
            <a:endParaRPr lang="en-US" dirty="0"/>
          </a:p>
        </p:txBody>
      </p:sp>
      <p:sp>
        <p:nvSpPr>
          <p:cNvPr id="3" name="内容占位符 2"/>
          <p:cNvSpPr>
            <a:spLocks noGrp="1"/>
          </p:cNvSpPr>
          <p:nvPr>
            <p:ph idx="1"/>
          </p:nvPr>
        </p:nvSpPr>
        <p:spPr/>
        <p:txBody>
          <a:bodyPr>
            <a:normAutofit fontScale="92500" lnSpcReduction="10000"/>
          </a:bodyPr>
          <a:lstStyle/>
          <a:p>
            <a:r>
              <a:rPr lang="en-US" dirty="0"/>
              <a:t>A set of data that varies rapidly over the range of interest</a:t>
            </a:r>
          </a:p>
          <a:p>
            <a:pPr lvl="1"/>
            <a:r>
              <a:rPr lang="en-US" dirty="0"/>
              <a:t>A typical spectral measurement that contains many peaks and dips. </a:t>
            </a:r>
          </a:p>
          <a:p>
            <a:pPr lvl="1"/>
            <a:r>
              <a:rPr lang="en-US" dirty="0"/>
              <a:t>fit the function locally and to connect each piece of the function smoothly. </a:t>
            </a:r>
          </a:p>
          <a:p>
            <a:pPr lvl="1"/>
            <a:r>
              <a:rPr lang="en-US" dirty="0"/>
              <a:t>A </a:t>
            </a:r>
            <a:r>
              <a:rPr lang="en-US" i="1" dirty="0"/>
              <a:t>spline</a:t>
            </a:r>
          </a:p>
          <a:p>
            <a:pPr lvl="2"/>
            <a:r>
              <a:rPr lang="en-US" dirty="0"/>
              <a:t>interpolates the data locally through a polynomial </a:t>
            </a:r>
          </a:p>
          <a:p>
            <a:pPr lvl="2"/>
            <a:r>
              <a:rPr lang="en-US" dirty="0"/>
              <a:t>fits the data overall by connecting each segment of the interpolation polynomial by matching the function and its derivatives at the data points.</a:t>
            </a:r>
          </a:p>
          <a:p>
            <a:endParaRPr lang="en-US" dirty="0"/>
          </a:p>
        </p:txBody>
      </p:sp>
    </p:spTree>
    <p:extLst>
      <p:ext uri="{BB962C8B-B14F-4D97-AF65-F5344CB8AC3E}">
        <p14:creationId xmlns:p14="http://schemas.microsoft.com/office/powerpoint/2010/main" val="321023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Artificial neural network</a:t>
            </a:r>
            <a:br>
              <a:rPr lang="en-US" dirty="0"/>
            </a:br>
            <a:endParaRPr lang="en-US" dirty="0"/>
          </a:p>
        </p:txBody>
      </p:sp>
      <p:sp>
        <p:nvSpPr>
          <p:cNvPr id="3" name="内容占位符 2"/>
          <p:cNvSpPr>
            <a:spLocks noGrp="1"/>
          </p:cNvSpPr>
          <p:nvPr>
            <p:ph idx="1"/>
          </p:nvPr>
        </p:nvSpPr>
        <p:spPr/>
        <p:txBody>
          <a:bodyPr>
            <a:normAutofit fontScale="92500" lnSpcReduction="20000"/>
          </a:bodyPr>
          <a:lstStyle/>
          <a:p>
            <a:r>
              <a:rPr lang="en-US" dirty="0"/>
              <a:t> Inspired by the biological neural networks</a:t>
            </a:r>
          </a:p>
          <a:p>
            <a:r>
              <a:rPr lang="en-US" dirty="0"/>
              <a:t>Can be regarded as a special kind of interpolation. </a:t>
            </a:r>
          </a:p>
          <a:p>
            <a:r>
              <a:rPr lang="en-US" dirty="0"/>
              <a:t>Perceptron</a:t>
            </a:r>
          </a:p>
          <a:p>
            <a:r>
              <a:rPr lang="en-US" i="1" dirty="0"/>
              <a:t>weights</a:t>
            </a:r>
            <a:r>
              <a:rPr lang="en-US" dirty="0"/>
              <a:t>, w1,w2</a:t>
            </a:r>
            <a:r>
              <a:rPr lang="en-US" dirty="0" smtClean="0"/>
              <a:t>,…, </a:t>
            </a:r>
            <a:r>
              <a:rPr lang="en-US" dirty="0"/>
              <a:t>real numbers expressing the importance of the respective inputs to the output. </a:t>
            </a:r>
          </a:p>
          <a:p>
            <a:r>
              <a:rPr lang="en-US" dirty="0"/>
              <a:t>The neuron's output, 0 or 1, </a:t>
            </a:r>
          </a:p>
          <a:p>
            <a:pPr lvl="1"/>
            <a:r>
              <a:rPr lang="en-US" dirty="0"/>
              <a:t>determined by whether the weighted sum ∑</a:t>
            </a:r>
            <a:r>
              <a:rPr lang="en-US" dirty="0" err="1"/>
              <a:t>w</a:t>
            </a:r>
            <a:r>
              <a:rPr lang="en-US" baseline="-25000" dirty="0" err="1"/>
              <a:t>j</a:t>
            </a:r>
            <a:r>
              <a:rPr lang="en-US" dirty="0" err="1"/>
              <a:t>x</a:t>
            </a:r>
            <a:r>
              <a:rPr lang="en-US" baseline="-25000" dirty="0" err="1"/>
              <a:t>j</a:t>
            </a:r>
            <a:r>
              <a:rPr lang="en-US" dirty="0"/>
              <a:t> is less than or greater than some </a:t>
            </a:r>
            <a:r>
              <a:rPr lang="en-US" i="1" dirty="0"/>
              <a:t>threshold value</a:t>
            </a:r>
            <a:r>
              <a:rPr lang="en-US" dirty="0"/>
              <a:t>.</a:t>
            </a:r>
          </a:p>
          <a:p>
            <a:endParaRPr lang="en-US" dirty="0"/>
          </a:p>
        </p:txBody>
      </p:sp>
      <p:pic>
        <p:nvPicPr>
          <p:cNvPr id="18436" name="Picture 4" descr="http://neuralnetworksanddeeplearning.com/images/tikz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25" y="2263385"/>
            <a:ext cx="2365015" cy="116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6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980728"/>
            <a:ext cx="8229600" cy="4525963"/>
          </a:xfrm>
        </p:spPr>
        <p:txBody>
          <a:bodyPr/>
          <a:lstStyle/>
          <a:p>
            <a:r>
              <a:rPr lang="en-US" dirty="0"/>
              <a:t>Training data</a:t>
            </a:r>
          </a:p>
          <a:p>
            <a:endParaRPr lang="en-US" dirty="0"/>
          </a:p>
          <a:p>
            <a:endParaRPr lang="en-US" dirty="0"/>
          </a:p>
          <a:p>
            <a:r>
              <a:rPr lang="en-US" dirty="0"/>
              <a:t>Public layer and hidden layers</a:t>
            </a:r>
          </a:p>
          <a:p>
            <a:pPr lvl="1"/>
            <a:r>
              <a:rPr lang="en-US" dirty="0"/>
              <a:t>a layer in between input layers and output layers</a:t>
            </a:r>
          </a:p>
          <a:p>
            <a:pPr lvl="1"/>
            <a:r>
              <a:rPr lang="en-US" dirty="0"/>
              <a:t>machine learning models focus on the construction of hidden layers</a:t>
            </a:r>
          </a:p>
        </p:txBody>
      </p:sp>
      <p:pic>
        <p:nvPicPr>
          <p:cNvPr id="4" name="Picture 6" descr="http://neuralnetworksanddeeplearning.com/images/mnist_100_dig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894589"/>
            <a:ext cx="24288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neuralnetworksanddeeplearning.com/images/tik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653136"/>
            <a:ext cx="5143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9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Numerical Calculus</a:t>
            </a:r>
            <a:endParaRPr lang="en-US" dirty="0"/>
          </a:p>
        </p:txBody>
      </p:sp>
      <p:sp>
        <p:nvSpPr>
          <p:cNvPr id="3" name="内容占位符 2"/>
          <p:cNvSpPr>
            <a:spLocks noGrp="1"/>
          </p:cNvSpPr>
          <p:nvPr>
            <p:ph idx="1"/>
          </p:nvPr>
        </p:nvSpPr>
        <p:spPr/>
        <p:txBody>
          <a:bodyPr>
            <a:normAutofit/>
          </a:bodyPr>
          <a:lstStyle/>
          <a:p>
            <a:r>
              <a:rPr lang="en-US" dirty="0"/>
              <a:t>the heart of describing physical phenomena.</a:t>
            </a:r>
          </a:p>
          <a:p>
            <a:pPr lvl="1"/>
            <a:r>
              <a:rPr lang="en-US" dirty="0"/>
              <a:t>The velocity and the acceleration of a particle are the first-order and second-order time derivatives of the corresponding position vector…</a:t>
            </a:r>
          </a:p>
        </p:txBody>
      </p:sp>
    </p:spTree>
    <p:extLst>
      <p:ext uri="{BB962C8B-B14F-4D97-AF65-F5344CB8AC3E}">
        <p14:creationId xmlns:p14="http://schemas.microsoft.com/office/powerpoint/2010/main" val="180584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Numerical differentiation</a:t>
            </a:r>
            <a:br>
              <a:rPr lang="en-US" dirty="0"/>
            </a:br>
            <a:endParaRPr lang="en-US" dirty="0"/>
          </a:p>
        </p:txBody>
      </p:sp>
      <p:sp>
        <p:nvSpPr>
          <p:cNvPr id="3" name="内容占位符 2"/>
          <p:cNvSpPr>
            <a:spLocks noGrp="1"/>
          </p:cNvSpPr>
          <p:nvPr>
            <p:ph idx="1"/>
          </p:nvPr>
        </p:nvSpPr>
        <p:spPr/>
        <p:txBody>
          <a:bodyPr>
            <a:normAutofit fontScale="55000" lnSpcReduction="20000"/>
          </a:bodyPr>
          <a:lstStyle/>
          <a:p>
            <a:r>
              <a:rPr lang="en-US" dirty="0"/>
              <a:t>Taylor </a:t>
            </a:r>
            <a:r>
              <a:rPr lang="en-US" dirty="0" err="1"/>
              <a:t>exapnsion</a:t>
            </a:r>
            <a:r>
              <a:rPr lang="en-US" dirty="0"/>
              <a:t>:</a:t>
            </a:r>
          </a:p>
          <a:p>
            <a:r>
              <a:rPr lang="en-US" i="1" dirty="0"/>
              <a:t>f </a:t>
            </a:r>
            <a:r>
              <a:rPr lang="en-US" dirty="0"/>
              <a:t>(</a:t>
            </a:r>
            <a:r>
              <a:rPr lang="en-US" i="1" dirty="0"/>
              <a:t>x</a:t>
            </a:r>
            <a:r>
              <a:rPr lang="en-US" dirty="0"/>
              <a:t>) = </a:t>
            </a:r>
            <a:r>
              <a:rPr lang="en-US" i="1" dirty="0"/>
              <a:t>f </a:t>
            </a:r>
            <a:r>
              <a:rPr lang="en-US" dirty="0"/>
              <a:t>(</a:t>
            </a:r>
            <a:r>
              <a:rPr lang="en-US" i="1" dirty="0"/>
              <a:t>x</a:t>
            </a:r>
            <a:r>
              <a:rPr lang="en-US" sz="1200" dirty="0"/>
              <a:t>0</a:t>
            </a:r>
            <a:r>
              <a:rPr lang="en-US" dirty="0"/>
              <a:t>) + (</a:t>
            </a:r>
            <a:r>
              <a:rPr lang="en-US" i="1" dirty="0"/>
              <a:t>x </a:t>
            </a:r>
            <a:r>
              <a:rPr lang="en-US" dirty="0"/>
              <a:t>− </a:t>
            </a:r>
            <a:r>
              <a:rPr lang="en-US" i="1" dirty="0"/>
              <a:t>x</a:t>
            </a:r>
            <a:r>
              <a:rPr lang="en-US" sz="1200" dirty="0"/>
              <a:t>0</a:t>
            </a:r>
            <a:r>
              <a:rPr lang="en-US" dirty="0"/>
              <a:t>) </a:t>
            </a:r>
            <a:r>
              <a:rPr lang="en-US" i="1" dirty="0"/>
              <a:t>f ‘</a:t>
            </a:r>
            <a:r>
              <a:rPr lang="en-US" dirty="0"/>
              <a:t>(</a:t>
            </a:r>
            <a:r>
              <a:rPr lang="en-US" i="1" dirty="0"/>
              <a:t>x</a:t>
            </a:r>
            <a:r>
              <a:rPr lang="en-US" sz="1200" dirty="0"/>
              <a:t>0</a:t>
            </a:r>
            <a:r>
              <a:rPr lang="en-US" dirty="0"/>
              <a:t>) + (</a:t>
            </a:r>
            <a:r>
              <a:rPr lang="en-US" i="1" dirty="0"/>
              <a:t>x </a:t>
            </a:r>
            <a:r>
              <a:rPr lang="en-US" dirty="0"/>
              <a:t>− </a:t>
            </a:r>
            <a:r>
              <a:rPr lang="en-US" i="1" dirty="0"/>
              <a:t>x</a:t>
            </a:r>
            <a:r>
              <a:rPr lang="en-US" sz="1200" dirty="0"/>
              <a:t>0</a:t>
            </a:r>
            <a:r>
              <a:rPr lang="en-US" dirty="0"/>
              <a:t>)</a:t>
            </a:r>
            <a:r>
              <a:rPr lang="en-US" baseline="30000" dirty="0"/>
              <a:t>2</a:t>
            </a:r>
            <a:r>
              <a:rPr lang="en-US" dirty="0"/>
              <a:t>/2! </a:t>
            </a:r>
            <a:r>
              <a:rPr lang="en-US" i="1" dirty="0"/>
              <a:t>f’’ </a:t>
            </a:r>
            <a:r>
              <a:rPr lang="en-US" dirty="0"/>
              <a:t>(</a:t>
            </a:r>
            <a:r>
              <a:rPr lang="en-US" i="1" dirty="0"/>
              <a:t>x</a:t>
            </a:r>
            <a:r>
              <a:rPr lang="en-US" sz="1200" dirty="0"/>
              <a:t>0</a:t>
            </a:r>
            <a:r>
              <a:rPr lang="en-US" dirty="0"/>
              <a:t>)+ · ·</a:t>
            </a:r>
          </a:p>
          <a:p>
            <a:r>
              <a:rPr lang="en-US" dirty="0"/>
              <a:t>The first-order derivative of a single-variable function </a:t>
            </a:r>
            <a:r>
              <a:rPr lang="en-US" i="1" dirty="0"/>
              <a:t>f </a:t>
            </a:r>
            <a:r>
              <a:rPr lang="en-US" dirty="0"/>
              <a:t>(</a:t>
            </a:r>
            <a:r>
              <a:rPr lang="en-US" i="1" dirty="0"/>
              <a:t>x</a:t>
            </a:r>
            <a:r>
              <a:rPr lang="en-US" dirty="0"/>
              <a:t>) around a point </a:t>
            </a:r>
            <a:r>
              <a:rPr lang="en-US" i="1" dirty="0"/>
              <a:t>x</a:t>
            </a:r>
            <a:r>
              <a:rPr lang="en-US" i="1" baseline="-25000" dirty="0"/>
              <a:t>i</a:t>
            </a:r>
            <a:r>
              <a:rPr lang="en-US" i="1" dirty="0"/>
              <a:t> </a:t>
            </a:r>
            <a:r>
              <a:rPr lang="en-US" dirty="0"/>
              <a:t>is defined from the limit</a:t>
            </a:r>
          </a:p>
          <a:p>
            <a:pPr lvl="1"/>
            <a:r>
              <a:rPr lang="en-US" i="1" dirty="0"/>
              <a:t>f ‘</a:t>
            </a:r>
            <a:r>
              <a:rPr lang="en-US" dirty="0"/>
              <a:t>(</a:t>
            </a:r>
            <a:r>
              <a:rPr lang="en-US" i="1" dirty="0"/>
              <a:t>x</a:t>
            </a:r>
            <a:r>
              <a:rPr lang="en-US" i="1" baseline="-25000" dirty="0"/>
              <a:t>i</a:t>
            </a:r>
            <a:r>
              <a:rPr lang="en-US" i="1" dirty="0"/>
              <a:t> </a:t>
            </a:r>
            <a:r>
              <a:rPr lang="en-US" dirty="0"/>
              <a:t>) = </a:t>
            </a:r>
            <a:r>
              <a:rPr lang="en-US" dirty="0" err="1"/>
              <a:t>lim</a:t>
            </a:r>
            <a:r>
              <a:rPr lang="en-US" dirty="0"/>
              <a:t> (</a:t>
            </a:r>
            <a:r>
              <a:rPr lang="el-GR" sz="3300" dirty="0">
                <a:solidFill>
                  <a:prstClr val="black"/>
                </a:solidFill>
              </a:rPr>
              <a:t>Δ </a:t>
            </a:r>
            <a:r>
              <a:rPr lang="en-US" i="1" dirty="0"/>
              <a:t>x</a:t>
            </a:r>
            <a:r>
              <a:rPr lang="en-US" dirty="0"/>
              <a:t>→0) [</a:t>
            </a:r>
            <a:r>
              <a:rPr lang="en-US" i="1" dirty="0"/>
              <a:t>f </a:t>
            </a:r>
            <a:r>
              <a:rPr lang="en-US" dirty="0"/>
              <a:t>(</a:t>
            </a:r>
            <a:r>
              <a:rPr lang="en-US" i="1" dirty="0"/>
              <a:t>x</a:t>
            </a:r>
            <a:r>
              <a:rPr lang="en-US" i="1" baseline="-25000" dirty="0"/>
              <a:t>i</a:t>
            </a:r>
            <a:r>
              <a:rPr lang="en-US" i="1" dirty="0"/>
              <a:t> </a:t>
            </a:r>
            <a:r>
              <a:rPr lang="en-US" dirty="0"/>
              <a:t>+ </a:t>
            </a:r>
            <a:r>
              <a:rPr lang="el-GR" dirty="0"/>
              <a:t>Δ</a:t>
            </a:r>
            <a:r>
              <a:rPr lang="en-US" i="1" dirty="0"/>
              <a:t>x</a:t>
            </a:r>
            <a:r>
              <a:rPr lang="en-US" dirty="0"/>
              <a:t>) − </a:t>
            </a:r>
            <a:r>
              <a:rPr lang="en-US" i="1" dirty="0"/>
              <a:t>f </a:t>
            </a:r>
            <a:r>
              <a:rPr lang="en-US" dirty="0"/>
              <a:t>(</a:t>
            </a:r>
            <a:r>
              <a:rPr lang="en-US" i="1" dirty="0"/>
              <a:t>x</a:t>
            </a:r>
            <a:r>
              <a:rPr lang="en-US" i="1" baseline="-25000" dirty="0"/>
              <a:t>i</a:t>
            </a:r>
            <a:r>
              <a:rPr lang="en-US" i="1" dirty="0"/>
              <a:t> </a:t>
            </a:r>
            <a:r>
              <a:rPr lang="en-US" dirty="0"/>
              <a:t>)] / </a:t>
            </a:r>
            <a:r>
              <a:rPr lang="el-GR" dirty="0"/>
              <a:t>Δ </a:t>
            </a:r>
            <a:r>
              <a:rPr lang="en-US" i="1" dirty="0"/>
              <a:t>x</a:t>
            </a:r>
          </a:p>
          <a:p>
            <a:r>
              <a:rPr lang="en-US" dirty="0"/>
              <a:t>divide the space into discrete points </a:t>
            </a:r>
            <a:r>
              <a:rPr lang="en-US" i="1" dirty="0"/>
              <a:t>x</a:t>
            </a:r>
            <a:r>
              <a:rPr lang="en-US" sz="1800" i="1" dirty="0"/>
              <a:t>i</a:t>
            </a:r>
            <a:r>
              <a:rPr lang="en-US" sz="1200" i="1" dirty="0"/>
              <a:t>  </a:t>
            </a:r>
            <a:r>
              <a:rPr lang="en-US" dirty="0"/>
              <a:t>with evenly spaced intervals, h. </a:t>
            </a:r>
          </a:p>
          <a:p>
            <a:pPr lvl="1"/>
            <a:r>
              <a:rPr lang="pt-BR" dirty="0"/>
              <a:t>f </a:t>
            </a:r>
            <a:r>
              <a:rPr lang="pt-BR" baseline="-25000" dirty="0"/>
              <a:t>i</a:t>
            </a:r>
            <a:r>
              <a:rPr lang="pt-BR" dirty="0"/>
              <a:t>’= (f</a:t>
            </a:r>
            <a:r>
              <a:rPr lang="pt-BR" baseline="-25000" dirty="0"/>
              <a:t>i+1</a:t>
            </a:r>
            <a:r>
              <a:rPr lang="pt-BR" dirty="0"/>
              <a:t> − f</a:t>
            </a:r>
            <a:r>
              <a:rPr lang="pt-BR" baseline="-25000" dirty="0"/>
              <a:t>i</a:t>
            </a:r>
            <a:r>
              <a:rPr lang="pt-BR" dirty="0"/>
              <a:t>)/h + O(h).</a:t>
            </a:r>
          </a:p>
          <a:p>
            <a:r>
              <a:rPr lang="pt-BR" dirty="0"/>
              <a:t>Can be improved if we expand around i+1 and i-1:</a:t>
            </a:r>
          </a:p>
          <a:p>
            <a:pPr lvl="1"/>
            <a:r>
              <a:rPr lang="pt-BR" dirty="0"/>
              <a:t>f </a:t>
            </a:r>
            <a:r>
              <a:rPr lang="pt-BR" baseline="-25000" dirty="0"/>
              <a:t>i</a:t>
            </a:r>
            <a:r>
              <a:rPr lang="pt-BR" dirty="0"/>
              <a:t>’= (f</a:t>
            </a:r>
            <a:r>
              <a:rPr lang="pt-BR" baseline="-25000" dirty="0"/>
              <a:t>i+1</a:t>
            </a:r>
            <a:r>
              <a:rPr lang="pt-BR" dirty="0"/>
              <a:t> − f</a:t>
            </a:r>
            <a:r>
              <a:rPr lang="pt-BR" baseline="-25000" dirty="0"/>
              <a:t>i-1</a:t>
            </a:r>
            <a:r>
              <a:rPr lang="pt-BR" dirty="0"/>
              <a:t>)/2h+ O(h).</a:t>
            </a:r>
          </a:p>
          <a:p>
            <a:r>
              <a:rPr lang="pt-BR" dirty="0"/>
              <a:t>A </a:t>
            </a:r>
            <a:r>
              <a:rPr lang="en-US" altLang="zh-CN" dirty="0" smtClean="0"/>
              <a:t>five</a:t>
            </a:r>
            <a:r>
              <a:rPr lang="pt-BR" dirty="0" smtClean="0"/>
              <a:t> </a:t>
            </a:r>
            <a:r>
              <a:rPr lang="pt-BR" dirty="0"/>
              <a:t>point formula: </a:t>
            </a:r>
          </a:p>
          <a:p>
            <a:endParaRPr lang="pt-BR" dirty="0"/>
          </a:p>
          <a:p>
            <a:endParaRPr lang="pt-BR" dirty="0"/>
          </a:p>
          <a:p>
            <a:endParaRPr lang="pt-BR" dirty="0"/>
          </a:p>
          <a:p>
            <a:endParaRPr lang="pt-BR" dirty="0"/>
          </a:p>
          <a:p>
            <a:r>
              <a:rPr lang="pt-BR" dirty="0"/>
              <a:t>For a second-order derivative. A three point formula is given by the combination:</a:t>
            </a:r>
          </a:p>
          <a:p>
            <a:r>
              <a:rPr lang="pt-BR" dirty="0"/>
              <a:t> </a:t>
            </a:r>
          </a:p>
          <a:p>
            <a:pPr lvl="1"/>
            <a:endParaRPr lang="en-US" dirty="0"/>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36" t="46212" r="36537" b="48674"/>
          <a:stretch/>
        </p:blipFill>
        <p:spPr bwMode="auto">
          <a:xfrm>
            <a:off x="1600128" y="5733256"/>
            <a:ext cx="5659041" cy="8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424" t="56629" r="22504" b="37500"/>
          <a:stretch/>
        </p:blipFill>
        <p:spPr bwMode="auto">
          <a:xfrm>
            <a:off x="881933" y="4221088"/>
            <a:ext cx="6282355" cy="86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14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PRNG</a:t>
            </a:r>
            <a:endParaRPr lang="en-US" dirty="0"/>
          </a:p>
        </p:txBody>
      </p:sp>
      <p:sp>
        <p:nvSpPr>
          <p:cNvPr id="3" name="内容占位符 2"/>
          <p:cNvSpPr>
            <a:spLocks noGrp="1"/>
          </p:cNvSpPr>
          <p:nvPr>
            <p:ph idx="1"/>
          </p:nvPr>
        </p:nvSpPr>
        <p:spPr/>
        <p:txBody>
          <a:bodyPr>
            <a:normAutofit/>
          </a:bodyPr>
          <a:lstStyle/>
          <a:p>
            <a:pPr lvl="2"/>
            <a:r>
              <a:rPr lang="en-US" i="1" dirty="0"/>
              <a:t>pseudo-random</a:t>
            </a:r>
            <a:r>
              <a:rPr lang="en-US" dirty="0"/>
              <a:t> </a:t>
            </a:r>
            <a:r>
              <a:rPr lang="en-US" i="1" dirty="0"/>
              <a:t>number</a:t>
            </a:r>
            <a:r>
              <a:rPr lang="en-US" dirty="0"/>
              <a:t> generators (PRNG) </a:t>
            </a:r>
          </a:p>
          <a:p>
            <a:pPr lvl="3"/>
            <a:r>
              <a:rPr lang="en-US" dirty="0"/>
              <a:t>perhaps seeding (or initializing) them with the clock. </a:t>
            </a:r>
          </a:p>
          <a:p>
            <a:pPr lvl="2"/>
            <a:r>
              <a:rPr lang="en-US" dirty="0"/>
              <a:t>A perfect pseudo-random number generator appears to be perfectly random, </a:t>
            </a:r>
          </a:p>
          <a:p>
            <a:pPr lvl="3"/>
            <a:r>
              <a:rPr lang="en-US" dirty="0"/>
              <a:t>unless you happen to know both the algorithm and its internal state. </a:t>
            </a:r>
          </a:p>
          <a:p>
            <a:pPr lvl="2"/>
            <a:r>
              <a:rPr lang="en-US" altLang="zh-CN" dirty="0"/>
              <a:t>O</a:t>
            </a:r>
            <a:r>
              <a:rPr lang="en-US" dirty="0"/>
              <a:t>nly discuss pseudo-random numbers. </a:t>
            </a:r>
          </a:p>
          <a:p>
            <a:pPr lvl="2"/>
            <a:r>
              <a:rPr lang="en-US" dirty="0"/>
              <a:t>Let </a:t>
            </a:r>
            <a:r>
              <a:rPr lang="en-US" i="1" dirty="0"/>
              <a:t>s</a:t>
            </a:r>
            <a:r>
              <a:rPr lang="en-US" dirty="0"/>
              <a:t> be the internal state of the PRNG. Then a PRNG is a mapping from one state to another: </a:t>
            </a:r>
            <a:r>
              <a:rPr lang="en-US" i="1" dirty="0"/>
              <a:t>s</a:t>
            </a:r>
            <a:r>
              <a:rPr lang="en-US" i="1" baseline="-25000" dirty="0"/>
              <a:t>n+1</a:t>
            </a:r>
            <a:r>
              <a:rPr lang="en-US" i="1" dirty="0"/>
              <a:t> = f(</a:t>
            </a:r>
            <a:r>
              <a:rPr lang="en-US" i="1" dirty="0" err="1"/>
              <a:t>s</a:t>
            </a:r>
            <a:r>
              <a:rPr lang="en-US" i="1" baseline="-25000" dirty="0" err="1"/>
              <a:t>n</a:t>
            </a:r>
            <a:r>
              <a:rPr lang="en-US" i="1" dirty="0"/>
              <a:t>)</a:t>
            </a:r>
            <a:r>
              <a:rPr lang="en-US" dirty="0"/>
              <a:t>. The n</a:t>
            </a:r>
            <a:r>
              <a:rPr lang="en-US" baseline="30000" dirty="0"/>
              <a:t>th</a:t>
            </a:r>
            <a:r>
              <a:rPr lang="en-US" dirty="0"/>
              <a:t> random number is then some mapping of the internal state onto the integers or reals. </a:t>
            </a:r>
          </a:p>
          <a:p>
            <a:endParaRPr lang="en-US" dirty="0"/>
          </a:p>
        </p:txBody>
      </p:sp>
    </p:spTree>
    <p:extLst>
      <p:ext uri="{BB962C8B-B14F-4D97-AF65-F5344CB8AC3E}">
        <p14:creationId xmlns:p14="http://schemas.microsoft.com/office/powerpoint/2010/main" val="98214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Numerical Integrations</a:t>
            </a:r>
          </a:p>
        </p:txBody>
      </p:sp>
      <p:sp>
        <p:nvSpPr>
          <p:cNvPr id="3" name="内容占位符 2"/>
          <p:cNvSpPr>
            <a:spLocks noGrp="1"/>
          </p:cNvSpPr>
          <p:nvPr>
            <p:ph idx="1"/>
          </p:nvPr>
        </p:nvSpPr>
        <p:spPr/>
        <p:txBody>
          <a:bodyPr/>
          <a:lstStyle/>
          <a:p>
            <a:r>
              <a:rPr lang="en-US" dirty="0"/>
              <a:t>For a integral:</a:t>
            </a:r>
          </a:p>
          <a:p>
            <a:endParaRPr lang="en-US" dirty="0"/>
          </a:p>
          <a:p>
            <a:endParaRPr lang="en-US" dirty="0"/>
          </a:p>
          <a:p>
            <a:r>
              <a:rPr lang="en-US" dirty="0"/>
              <a:t>We just divide the region [</a:t>
            </a:r>
            <a:r>
              <a:rPr lang="en-US" dirty="0" err="1"/>
              <a:t>a,b</a:t>
            </a:r>
            <a:r>
              <a:rPr lang="en-US" dirty="0"/>
              <a:t>] into n slices with an interval of h. </a:t>
            </a:r>
          </a:p>
          <a:p>
            <a:endParaRPr lang="en-US" dirty="0"/>
          </a:p>
        </p:txBody>
      </p:sp>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94" t="26515" r="27911" b="66177"/>
          <a:stretch/>
        </p:blipFill>
        <p:spPr bwMode="auto">
          <a:xfrm>
            <a:off x="179512" y="2206947"/>
            <a:ext cx="5495329"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648" t="41360" r="27470" b="50552"/>
          <a:stretch/>
        </p:blipFill>
        <p:spPr bwMode="auto">
          <a:xfrm>
            <a:off x="2896380" y="4509120"/>
            <a:ext cx="2879028" cy="87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68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Trapezoid rule	</a:t>
            </a:r>
          </a:p>
        </p:txBody>
      </p:sp>
      <p:sp>
        <p:nvSpPr>
          <p:cNvPr id="3" name="内容占位符 2"/>
          <p:cNvSpPr>
            <a:spLocks noGrp="1"/>
          </p:cNvSpPr>
          <p:nvPr>
            <p:ph idx="1"/>
          </p:nvPr>
        </p:nvSpPr>
        <p:spPr/>
        <p:txBody>
          <a:bodyPr/>
          <a:lstStyle/>
          <a:p>
            <a:r>
              <a:rPr lang="en-US" dirty="0"/>
              <a:t>In the standard integration method</a:t>
            </a:r>
          </a:p>
          <a:p>
            <a:endParaRPr lang="en-US" dirty="0"/>
          </a:p>
          <a:p>
            <a:endParaRPr lang="en-US" dirty="0"/>
          </a:p>
          <a:p>
            <a:r>
              <a:rPr lang="en-US" dirty="0"/>
              <a:t>To evaluate the integration of each slice, we can approximate the f(x) in the region linearly. </a:t>
            </a:r>
          </a:p>
          <a:p>
            <a:r>
              <a:rPr lang="en-US" dirty="0"/>
              <a:t>F(x) = fi+(x-x</a:t>
            </a:r>
            <a:r>
              <a:rPr lang="en-US" baseline="-25000" dirty="0"/>
              <a:t>i</a:t>
            </a:r>
            <a:r>
              <a:rPr lang="en-US" dirty="0"/>
              <a:t>)(f</a:t>
            </a:r>
            <a:r>
              <a:rPr lang="en-US" baseline="-25000" dirty="0"/>
              <a:t>i+1</a:t>
            </a:r>
            <a:r>
              <a:rPr lang="en-US" dirty="0"/>
              <a:t>-f</a:t>
            </a:r>
            <a:r>
              <a:rPr lang="en-US" baseline="-25000" dirty="0"/>
              <a:t>i</a:t>
            </a:r>
            <a:r>
              <a:rPr lang="en-US" dirty="0"/>
              <a:t>)/h</a:t>
            </a:r>
          </a:p>
          <a:p>
            <a:r>
              <a:rPr lang="en-US" altLang="zh-CN" dirty="0"/>
              <a:t>Integrating each slice, we have</a:t>
            </a:r>
          </a:p>
          <a:p>
            <a:endParaRPr lang="en-US" altLang="zh-CN"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500" t="68750" r="27592" b="23106"/>
          <a:stretch/>
        </p:blipFill>
        <p:spPr bwMode="auto">
          <a:xfrm>
            <a:off x="2483767" y="2276872"/>
            <a:ext cx="398556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729" t="38971" r="40182" b="54044"/>
          <a:stretch/>
        </p:blipFill>
        <p:spPr bwMode="auto">
          <a:xfrm>
            <a:off x="1547664" y="5585755"/>
            <a:ext cx="4729893" cy="123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32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method</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Just take N points randomly in the region, evaluate the function on those points and take average, times the integration area. Simple sampling method. </a:t>
                </a:r>
              </a:p>
              <a:p>
                <a14:m>
                  <m:oMath xmlns:m="http://schemas.openxmlformats.org/officeDocument/2006/math">
                    <m:nary>
                      <m:naryPr>
                        <m:ctrlPr>
                          <a:rPr lang="en-US" altLang="zh-CN" i="1">
                            <a:latin typeface="Cambria Math" panose="02040503050406030204" pitchFamily="18" charset="0"/>
                          </a:rPr>
                        </m:ctrlPr>
                      </m:naryPr>
                      <m:sub>
                        <m:r>
                          <a:rPr lang="en-US" altLang="zh-CN" b="0" i="1" smtClean="0">
                            <a:latin typeface="Cambria Math"/>
                          </a:rPr>
                          <m:t>0</m:t>
                        </m:r>
                      </m:sub>
                      <m:sup>
                        <m:r>
                          <a:rPr lang="en-US" altLang="zh-CN" b="0" i="1" smtClean="0">
                            <a:latin typeface="Cambria Math"/>
                          </a:rPr>
                          <m:t>1</m:t>
                        </m:r>
                      </m:sup>
                      <m:e>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𝑥</m:t>
                            </m:r>
                          </m:e>
                        </m:d>
                        <m:r>
                          <a:rPr lang="en-US" altLang="zh-CN" i="1">
                            <a:latin typeface="Cambria Math"/>
                          </a:rPr>
                          <m:t>𝑑𝑥</m:t>
                        </m:r>
                      </m:e>
                    </m:nary>
                    <m:r>
                      <a:rPr lang="en-US" altLang="zh-CN" b="0" i="1" smtClean="0">
                        <a:latin typeface="Cambria Math"/>
                      </a:rPr>
                      <m:t>≃1/</m:t>
                    </m:r>
                    <m:r>
                      <a:rPr lang="en-US" altLang="zh-CN" b="0" i="1" smtClean="0">
                        <a:latin typeface="Cambria Math"/>
                      </a:rPr>
                      <m:t>𝑁</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a:rPr>
                          <m:t>𝑖</m:t>
                        </m:r>
                        <m:r>
                          <a:rPr lang="en-US" altLang="zh-CN" b="0" i="1" smtClean="0">
                            <a:latin typeface="Cambria Math"/>
                          </a:rPr>
                          <m:t>=1</m:t>
                        </m:r>
                      </m:sub>
                      <m:sup>
                        <m:r>
                          <a:rPr lang="en-US" altLang="zh-CN" b="0" i="1" smtClean="0">
                            <a:latin typeface="Cambria Math"/>
                          </a:rPr>
                          <m:t>𝑁</m:t>
                        </m:r>
                      </m:sup>
                      <m:e>
                        <m:r>
                          <a:rPr lang="en-US" altLang="zh-CN" b="0" i="1" smtClean="0">
                            <a:latin typeface="Cambria Math"/>
                          </a:rPr>
                          <m:t>𝑓</m:t>
                        </m:r>
                        <m:r>
                          <a:rPr lang="en-US" altLang="zh-CN" b="0" i="1" smtClean="0">
                            <a:latin typeface="Cambria Math"/>
                          </a:rPr>
                          <m:t>(</m:t>
                        </m:r>
                        <m:r>
                          <a:rPr lang="en-US" altLang="zh-CN" b="0" i="1" smtClean="0">
                            <a:latin typeface="Cambria Math"/>
                          </a:rPr>
                          <m:t>𝑥𝑖</m:t>
                        </m:r>
                        <m:r>
                          <a:rPr lang="en-US" altLang="zh-CN" b="0" i="1" smtClean="0">
                            <a:latin typeface="Cambria Math"/>
                          </a:rPr>
                          <m:t>)</m:t>
                        </m:r>
                      </m:e>
                    </m:nary>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Tree>
    <p:extLst>
      <p:ext uri="{BB962C8B-B14F-4D97-AF65-F5344CB8AC3E}">
        <p14:creationId xmlns:p14="http://schemas.microsoft.com/office/powerpoint/2010/main" val="90301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63575" y="496888"/>
            <a:ext cx="70743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b="1" dirty="0"/>
              <a:t>Two Problems:</a:t>
            </a:r>
            <a:endParaRPr lang="zh-CN" altLang="en-US" b="1" dirty="0"/>
          </a:p>
          <a:p>
            <a:endParaRPr lang="zh-CN" altLang="en-US" b="1" dirty="0">
              <a:latin typeface="楷体_GB2312" pitchFamily="49" charset="-122"/>
              <a:ea typeface="楷体_GB2312" pitchFamily="49" charset="-122"/>
            </a:endParaRPr>
          </a:p>
          <a:p>
            <a:pPr marL="285750" indent="-285750">
              <a:buFont typeface="Arial" panose="020B0604020202020204" pitchFamily="34" charset="0"/>
              <a:buChar char="•"/>
            </a:pPr>
            <a:r>
              <a:rPr lang="en-US" altLang="zh-CN" b="1" dirty="0">
                <a:latin typeface="楷体_GB2312" pitchFamily="49" charset="-122"/>
                <a:ea typeface="楷体_GB2312" pitchFamily="49" charset="-122"/>
              </a:rPr>
              <a:t>Calculate:    </a:t>
            </a: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accurate value:</a:t>
            </a:r>
            <a:endParaRPr lang="zh-CN" altLang="en-US" dirty="0">
              <a:latin typeface="楷体_GB2312" pitchFamily="49" charset="-122"/>
              <a:ea typeface="楷体_GB2312" pitchFamily="49" charset="-122"/>
            </a:endParaRPr>
          </a:p>
          <a:p>
            <a:endParaRPr lang="zh-CN" altLang="en-US" dirty="0">
              <a:latin typeface="楷体_GB2312" pitchFamily="49" charset="-122"/>
              <a:ea typeface="楷体_GB2312" pitchFamily="49" charset="-122"/>
            </a:endParaRPr>
          </a:p>
          <a:p>
            <a:endParaRPr lang="zh-CN" altLang="en-US" dirty="0">
              <a:latin typeface="楷体_GB2312" pitchFamily="49" charset="-122"/>
              <a:ea typeface="楷体_GB2312" pitchFamily="49" charset="-122"/>
            </a:endParaRPr>
          </a:p>
          <a:p>
            <a:endParaRPr lang="en-US" altLang="zh-CN" dirty="0">
              <a:latin typeface="楷体_GB2312" pitchFamily="49" charset="-122"/>
              <a:ea typeface="楷体_GB2312" pitchFamily="49" charset="-122"/>
            </a:endParaRPr>
          </a:p>
        </p:txBody>
      </p:sp>
      <p:pic>
        <p:nvPicPr>
          <p:cNvPr id="5123" name="Picture 3" descr="txp_fig"/>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987675" y="908050"/>
            <a:ext cx="2041525"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42" name="Group 322"/>
          <p:cNvGraphicFramePr>
            <a:graphicFrameLocks noGrp="1"/>
          </p:cNvGraphicFramePr>
          <p:nvPr>
            <p:extLst>
              <p:ext uri="{D42A27DB-BD31-4B8C-83A1-F6EECF244321}">
                <p14:modId xmlns:p14="http://schemas.microsoft.com/office/powerpoint/2010/main" val="62713974"/>
              </p:ext>
            </p:extLst>
          </p:nvPr>
        </p:nvGraphicFramePr>
        <p:xfrm>
          <a:off x="611188" y="2349500"/>
          <a:ext cx="8137525" cy="3639186"/>
        </p:xfrm>
        <a:graphic>
          <a:graphicData uri="http://schemas.openxmlformats.org/drawingml/2006/table">
            <a:tbl>
              <a:tblPr/>
              <a:tblGrid>
                <a:gridCol w="865187">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503238">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038">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2</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0.879679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1.47</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-2</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1.69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-2</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1.69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775">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0.871238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4.92</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5.45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-3</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3.16</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-2</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1.72</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013">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0.869603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3.03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-3</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1.74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-3</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-2</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1.74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0.866777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2.26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5.61</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-4</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3.16</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388">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0.866876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1.11</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-4</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7</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0.867004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3.63</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5.60</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3.16</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1.77x10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0.866947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2.97</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宋体" pitchFamily="2" charset="-122"/>
                          <a:ea typeface="宋体" pitchFamily="2" charset="-122"/>
                        </a:rPr>
                        <a:t>-4</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1.77x10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560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9</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0.866956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1.89</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5.60</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55000" dirty="0">
                          <a:ln>
                            <a:noFill/>
                          </a:ln>
                          <a:solidFill>
                            <a:schemeClr val="tx1"/>
                          </a:solidFill>
                          <a:effectLst/>
                          <a:latin typeface="宋体" pitchFamily="2" charset="-122"/>
                          <a:ea typeface="宋体"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3.16</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1.77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5171" name="Picture 51" descr="txp_fig"/>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300788" y="2492375"/>
            <a:ext cx="7350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5" name="Picture 55" descr="txp_fig"/>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2124075" y="2420938"/>
            <a:ext cx="2047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7" name="Picture 57" descr="txp_fi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971550" y="2420938"/>
            <a:ext cx="431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53" name="Picture 233" descr="txp_fig"/>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787900" y="2492375"/>
            <a:ext cx="722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58" name="Picture 238" descr="txp_fig"/>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4211638" y="1916113"/>
            <a:ext cx="862012"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59" name="Picture 239" descr="txp_fig"/>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624013" y="1585913"/>
            <a:ext cx="4175125"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15" name="Picture 295" descr="txp_fig"/>
          <p:cNvPicPr>
            <a:picLocks noChangeAspect="1" noChangeArrowheads="1"/>
          </p:cNvPicPr>
          <p:nvPr>
            <p:custDataLst>
              <p:tags r:id="rId8"/>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3230563" y="2513013"/>
            <a:ext cx="658812"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1" name="Picture 301" descr="txp_fi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434263" y="2486025"/>
            <a:ext cx="11795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44" name="Picture 324" descr="txp_fi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481138" y="6162675"/>
            <a:ext cx="20653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00F1DDD-E2D3-45E2-A839-35DC5AF7058A}"/>
                  </a:ext>
                </a:extLst>
              </p:cNvPr>
              <p:cNvSpPr/>
              <p:nvPr/>
            </p:nvSpPr>
            <p:spPr>
              <a:xfrm>
                <a:off x="5404486" y="6019630"/>
                <a:ext cx="2527615" cy="691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en-HK" i="1">
                              <a:latin typeface="Cambria Math" panose="02040503050406030204" pitchFamily="18" charset="0"/>
                              <a:ea typeface="Cambria Math" panose="02040503050406030204" pitchFamily="18" charset="0"/>
                            </a:rPr>
                          </m:ctrlPr>
                        </m:fPr>
                        <m:num>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𝐼</m:t>
                          </m:r>
                          <m:r>
                            <a:rPr lang="en-HK" i="1">
                              <a:latin typeface="Cambria Math" panose="02040503050406030204" pitchFamily="18" charset="0"/>
                              <a:ea typeface="Cambria Math" panose="02040503050406030204" pitchFamily="18" charset="0"/>
                            </a:rPr>
                            <m:t>′</m:t>
                          </m:r>
                        </m:num>
                        <m:den>
                          <m:r>
                            <a:rPr lang="en-HK" i="1">
                              <a:latin typeface="Cambria Math" panose="02040503050406030204" pitchFamily="18" charset="0"/>
                              <a:ea typeface="Cambria Math" panose="02040503050406030204" pitchFamily="18" charset="0"/>
                            </a:rPr>
                            <m:t>𝐼</m:t>
                          </m:r>
                        </m:den>
                      </m:f>
                      <m:r>
                        <a:rPr lang="en-HK" i="1">
                          <a:latin typeface="Cambria Math" panose="02040503050406030204" pitchFamily="18" charset="0"/>
                          <a:ea typeface="Cambria Math" panose="02040503050406030204" pitchFamily="18" charset="0"/>
                        </a:rPr>
                        <m:t>=</m:t>
                      </m:r>
                      <m:f>
                        <m:fPr>
                          <m:ctrlPr>
                            <a:rPr lang="en-HK" i="1">
                              <a:latin typeface="Cambria Math" panose="02040503050406030204" pitchFamily="18" charset="0"/>
                              <a:ea typeface="Cambria Math" panose="02040503050406030204" pitchFamily="18" charset="0"/>
                            </a:rPr>
                          </m:ctrlPr>
                        </m:fPr>
                        <m:num>
                          <m:rad>
                            <m:radPr>
                              <m:degHide m:val="on"/>
                              <m:ctrlPr>
                                <a:rPr lang="en-HK" i="1">
                                  <a:latin typeface="Cambria Math" panose="02040503050406030204" pitchFamily="18" charset="0"/>
                                  <a:ea typeface="Cambria Math" panose="02040503050406030204" pitchFamily="18" charset="0"/>
                                </a:rPr>
                              </m:ctrlPr>
                            </m:radPr>
                            <m:deg/>
                            <m:e>
                              <m:d>
                                <m:dPr>
                                  <m:begChr m:val="|"/>
                                  <m:endChr m:val="|"/>
                                  <m:ctrlPr>
                                    <a:rPr lang="en-HK" i="1">
                                      <a:latin typeface="Cambria Math" panose="02040503050406030204" pitchFamily="18" charset="0"/>
                                      <a:ea typeface="Cambria Math" panose="02040503050406030204" pitchFamily="18" charset="0"/>
                                    </a:rPr>
                                  </m:ctrlPr>
                                </m:dPr>
                                <m:e>
                                  <m:r>
                                    <a:rPr lang="en-HK" i="1">
                                      <a:latin typeface="Cambria Math" panose="02040503050406030204" pitchFamily="18" charset="0"/>
                                      <a:ea typeface="Cambria Math" panose="02040503050406030204" pitchFamily="18" charset="0"/>
                                    </a:rPr>
                                    <m:t>&lt;</m:t>
                                  </m:r>
                                  <m:sSup>
                                    <m:sSupPr>
                                      <m:ctrlPr>
                                        <a:rPr lang="en-HK" i="1">
                                          <a:latin typeface="Cambria Math" panose="02040503050406030204" pitchFamily="18" charset="0"/>
                                          <a:ea typeface="Cambria Math" panose="02040503050406030204" pitchFamily="18" charset="0"/>
                                        </a:rPr>
                                      </m:ctrlPr>
                                    </m:sSupPr>
                                    <m:e>
                                      <m:r>
                                        <a:rPr lang="en-HK" i="1">
                                          <a:latin typeface="Cambria Math" panose="02040503050406030204" pitchFamily="18" charset="0"/>
                                          <a:ea typeface="Cambria Math" panose="02040503050406030204" pitchFamily="18" charset="0"/>
                                        </a:rPr>
                                        <m:t>𝑓</m:t>
                                      </m:r>
                                    </m:e>
                                    <m:sup>
                                      <m:r>
                                        <a:rPr lang="en-HK" i="1">
                                          <a:latin typeface="Cambria Math" panose="02040503050406030204" pitchFamily="18" charset="0"/>
                                          <a:ea typeface="Cambria Math" panose="02040503050406030204" pitchFamily="18" charset="0"/>
                                        </a:rPr>
                                        <m:t>2</m:t>
                                      </m:r>
                                    </m:sup>
                                  </m:sSup>
                                  <m:r>
                                    <a:rPr lang="en-HK" i="1">
                                      <a:latin typeface="Cambria Math" panose="02040503050406030204" pitchFamily="18" charset="0"/>
                                      <a:ea typeface="Cambria Math" panose="02040503050406030204" pitchFamily="18" charset="0"/>
                                    </a:rPr>
                                    <m:t>&gt;−</m:t>
                                  </m:r>
                                  <m:sSup>
                                    <m:sSupPr>
                                      <m:ctrlPr>
                                        <a:rPr lang="en-HK" i="1">
                                          <a:latin typeface="Cambria Math" panose="02040503050406030204" pitchFamily="18" charset="0"/>
                                          <a:ea typeface="Cambria Math" panose="02040503050406030204" pitchFamily="18" charset="0"/>
                                        </a:rPr>
                                      </m:ctrlPr>
                                    </m:sSupPr>
                                    <m:e>
                                      <m:r>
                                        <a:rPr lang="en-HK" i="1">
                                          <a:latin typeface="Cambria Math" panose="02040503050406030204" pitchFamily="18" charset="0"/>
                                          <a:ea typeface="Cambria Math" panose="02040503050406030204" pitchFamily="18" charset="0"/>
                                        </a:rPr>
                                        <m:t>𝐼</m:t>
                                      </m:r>
                                    </m:e>
                                    <m:sup>
                                      <m:r>
                                        <a:rPr lang="en-HK" i="1">
                                          <a:latin typeface="Cambria Math" panose="02040503050406030204" pitchFamily="18" charset="0"/>
                                          <a:ea typeface="Cambria Math" panose="02040503050406030204" pitchFamily="18" charset="0"/>
                                        </a:rPr>
                                        <m:t>2</m:t>
                                      </m:r>
                                    </m:sup>
                                  </m:sSup>
                                </m:e>
                              </m:d>
                            </m:e>
                          </m:rad>
                        </m:num>
                        <m:den>
                          <m:r>
                            <a:rPr lang="en-HK" i="1">
                              <a:latin typeface="Cambria Math" panose="02040503050406030204" pitchFamily="18" charset="0"/>
                              <a:ea typeface="Cambria Math" panose="02040503050406030204" pitchFamily="18" charset="0"/>
                            </a:rPr>
                            <m:t>𝐼</m:t>
                          </m:r>
                        </m:den>
                      </m:f>
                    </m:oMath>
                  </m:oMathPara>
                </a14:m>
                <a:endParaRPr lang="en-HK" dirty="0"/>
              </a:p>
            </p:txBody>
          </p:sp>
        </mc:Choice>
        <mc:Fallback xmlns="">
          <p:sp>
            <p:nvSpPr>
              <p:cNvPr id="2" name="Rectangle 1">
                <a:extLst>
                  <a:ext uri="{FF2B5EF4-FFF2-40B4-BE49-F238E27FC236}">
                    <a16:creationId xmlns:a16="http://schemas.microsoft.com/office/drawing/2014/main" id="{500F1DDD-E2D3-45E2-A839-35DC5AF7058A}"/>
                  </a:ext>
                </a:extLst>
              </p:cNvPr>
              <p:cNvSpPr>
                <a:spLocks noRot="1" noChangeAspect="1" noMove="1" noResize="1" noEditPoints="1" noAdjustHandles="1" noChangeArrowheads="1" noChangeShapeType="1" noTextEdit="1"/>
              </p:cNvSpPr>
              <p:nvPr/>
            </p:nvSpPr>
            <p:spPr>
              <a:xfrm>
                <a:off x="5404486" y="6019630"/>
                <a:ext cx="2527615" cy="691279"/>
              </a:xfrm>
              <a:prstGeom prst="rect">
                <a:avLst/>
              </a:prstGeom>
              <a:blipFill>
                <a:blip r:embed="rId22"/>
                <a:stretch>
                  <a:fillRect/>
                </a:stretch>
              </a:blipFill>
            </p:spPr>
            <p:txBody>
              <a:bodyPr/>
              <a:lstStyle/>
              <a:p>
                <a:r>
                  <a:rPr lang="en-HK">
                    <a:noFill/>
                  </a:rPr>
                  <a:t> </a:t>
                </a:r>
              </a:p>
            </p:txBody>
          </p:sp>
        </mc:Fallback>
      </mc:AlternateContent>
    </p:spTree>
    <p:extLst>
      <p:ext uri="{BB962C8B-B14F-4D97-AF65-F5344CB8AC3E}">
        <p14:creationId xmlns:p14="http://schemas.microsoft.com/office/powerpoint/2010/main" val="172704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836613"/>
            <a:ext cx="3024187" cy="302418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fig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832" y="908050"/>
            <a:ext cx="4210743" cy="3097014"/>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1239838" y="4370388"/>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t>F(x)</a:t>
            </a:r>
            <a:endParaRPr lang="zh-CN" altLang="en-US" dirty="0"/>
          </a:p>
        </p:txBody>
      </p:sp>
      <p:sp>
        <p:nvSpPr>
          <p:cNvPr id="14341" name="Text Box 5"/>
          <p:cNvSpPr txBox="1">
            <a:spLocks noChangeArrowheads="1"/>
          </p:cNvSpPr>
          <p:nvPr/>
        </p:nvSpPr>
        <p:spPr bwMode="auto">
          <a:xfrm>
            <a:off x="5580063" y="4292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4342" name="Text Box 6"/>
          <p:cNvSpPr txBox="1">
            <a:spLocks noChangeArrowheads="1"/>
          </p:cNvSpPr>
          <p:nvPr/>
        </p:nvSpPr>
        <p:spPr bwMode="auto">
          <a:xfrm>
            <a:off x="5416550" y="4298950"/>
            <a:ext cx="31589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t>Relative error as a function of N</a:t>
            </a:r>
            <a:endParaRPr lang="zh-CN" altLang="en-US" dirty="0"/>
          </a:p>
          <a:p>
            <a:endParaRPr lang="zh-CN" altLang="en-US" dirty="0"/>
          </a:p>
          <a:p>
            <a:endParaRPr lang="zh-CN" altLang="en-US" dirty="0"/>
          </a:p>
        </p:txBody>
      </p:sp>
      <p:pic>
        <p:nvPicPr>
          <p:cNvPr id="14344" name="Picture 8"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843588" y="4710113"/>
            <a:ext cx="157321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3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Sample code to illustrate the simple sampling method</a:t>
            </a:r>
          </a:p>
        </p:txBody>
      </p:sp>
      <p:sp>
        <p:nvSpPr>
          <p:cNvPr id="4" name="矩形 3"/>
          <p:cNvSpPr/>
          <p:nvPr/>
        </p:nvSpPr>
        <p:spPr>
          <a:xfrm>
            <a:off x="1259632" y="1393007"/>
            <a:ext cx="7056784" cy="5509200"/>
          </a:xfrm>
          <a:prstGeom prst="rect">
            <a:avLst/>
          </a:prstGeom>
        </p:spPr>
        <p:txBody>
          <a:bodyPr wrap="square">
            <a:spAutoFit/>
          </a:bodyPr>
          <a:lstStyle/>
          <a:p>
            <a:r>
              <a:rPr lang="en-US" sz="1600" b="1" dirty="0"/>
              <a:t>// An example of integration with direct Monte Carlo</a:t>
            </a:r>
          </a:p>
          <a:p>
            <a:r>
              <a:rPr lang="en-US" sz="1600" b="1" dirty="0"/>
              <a:t>// scheme with integrand f(x) = x*x.</a:t>
            </a:r>
          </a:p>
          <a:p>
            <a:r>
              <a:rPr lang="en-US" sz="1600" b="1" dirty="0"/>
              <a:t>import </a:t>
            </a:r>
            <a:r>
              <a:rPr lang="en-US" sz="1600" b="1" dirty="0" err="1"/>
              <a:t>java.lang</a:t>
            </a:r>
            <a:r>
              <a:rPr lang="en-US" sz="1600" b="1" dirty="0"/>
              <a:t>.*;</a:t>
            </a:r>
          </a:p>
          <a:p>
            <a:r>
              <a:rPr lang="en-US" sz="1600" b="1" dirty="0"/>
              <a:t>import </a:t>
            </a:r>
            <a:r>
              <a:rPr lang="en-US" sz="1600" b="1" dirty="0" err="1"/>
              <a:t>java.util.Random</a:t>
            </a:r>
            <a:r>
              <a:rPr lang="en-US" sz="1600" b="1" dirty="0"/>
              <a:t>;</a:t>
            </a:r>
          </a:p>
          <a:p>
            <a:r>
              <a:rPr lang="en-US" sz="1600" b="1" dirty="0"/>
              <a:t>public class Monte {</a:t>
            </a:r>
          </a:p>
          <a:p>
            <a:r>
              <a:rPr lang="en-US" sz="1600" b="1" dirty="0"/>
              <a:t>public static void main(String </a:t>
            </a:r>
            <a:r>
              <a:rPr lang="en-US" sz="1600" b="1" dirty="0" err="1"/>
              <a:t>argv</a:t>
            </a:r>
            <a:r>
              <a:rPr lang="en-US" sz="1600" b="1" dirty="0"/>
              <a:t>[]) {</a:t>
            </a:r>
          </a:p>
          <a:p>
            <a:r>
              <a:rPr lang="en-US" sz="1600" b="1" dirty="0"/>
              <a:t>Random r = new Random();</a:t>
            </a:r>
          </a:p>
          <a:p>
            <a:r>
              <a:rPr lang="en-US" sz="1600" b="1" dirty="0" err="1"/>
              <a:t>int</a:t>
            </a:r>
            <a:r>
              <a:rPr lang="en-US" sz="1600" b="1" dirty="0"/>
              <a:t> n = 1000000;</a:t>
            </a:r>
          </a:p>
          <a:p>
            <a:r>
              <a:rPr lang="en-US" sz="1600" b="1" dirty="0"/>
              <a:t>double s0 = 0;</a:t>
            </a:r>
          </a:p>
          <a:p>
            <a:r>
              <a:rPr lang="en-US" sz="1600" b="1" dirty="0"/>
              <a:t>double ds = 0;</a:t>
            </a:r>
          </a:p>
          <a:p>
            <a:r>
              <a:rPr lang="nn-NO" sz="1600" b="1" dirty="0"/>
              <a:t>for (int i=0; i&lt;n; ++i) {</a:t>
            </a:r>
          </a:p>
          <a:p>
            <a:r>
              <a:rPr lang="en-US" sz="1600" b="1" dirty="0"/>
              <a:t>double x = </a:t>
            </a:r>
            <a:r>
              <a:rPr lang="en-US" sz="1600" b="1" dirty="0" err="1"/>
              <a:t>r.nextDouble</a:t>
            </a:r>
            <a:r>
              <a:rPr lang="en-US" sz="1600" b="1" dirty="0"/>
              <a:t>();</a:t>
            </a:r>
          </a:p>
          <a:p>
            <a:r>
              <a:rPr lang="en-US" sz="1600" b="1" dirty="0"/>
              <a:t>double f = x*x;</a:t>
            </a:r>
          </a:p>
          <a:p>
            <a:r>
              <a:rPr lang="en-US" sz="1600" b="1" dirty="0"/>
              <a:t>s0 += f;</a:t>
            </a:r>
          </a:p>
          <a:p>
            <a:r>
              <a:rPr lang="en-US" sz="1600" b="1" dirty="0"/>
              <a:t>ds += f*f;</a:t>
            </a:r>
          </a:p>
          <a:p>
            <a:r>
              <a:rPr lang="en-US" sz="1600" b="1" dirty="0"/>
              <a:t>}</a:t>
            </a:r>
          </a:p>
          <a:p>
            <a:r>
              <a:rPr lang="en-US" sz="1600" b="1" dirty="0"/>
              <a:t>s0 /= n;</a:t>
            </a:r>
          </a:p>
          <a:p>
            <a:r>
              <a:rPr lang="en-US" sz="1600" b="1" dirty="0"/>
              <a:t>ds /= n;</a:t>
            </a:r>
          </a:p>
          <a:p>
            <a:r>
              <a:rPr lang="en-US" sz="1600" b="1" dirty="0"/>
              <a:t>ds = </a:t>
            </a:r>
            <a:r>
              <a:rPr lang="en-US" sz="1600" b="1" dirty="0" err="1"/>
              <a:t>Math.sqrt</a:t>
            </a:r>
            <a:r>
              <a:rPr lang="en-US" sz="1600" b="1" dirty="0"/>
              <a:t>(</a:t>
            </a:r>
            <a:r>
              <a:rPr lang="en-US" sz="1600" b="1" dirty="0" err="1"/>
              <a:t>Math.abs</a:t>
            </a:r>
            <a:r>
              <a:rPr lang="en-US" sz="1600" b="1" dirty="0"/>
              <a:t>(ds-s0*s0)/n);</a:t>
            </a:r>
          </a:p>
          <a:p>
            <a:r>
              <a:rPr lang="en-US" sz="1600" b="1" dirty="0" err="1"/>
              <a:t>System.out.println</a:t>
            </a:r>
            <a:r>
              <a:rPr lang="en-US" sz="1600" b="1" dirty="0"/>
              <a:t>("S = " + s0 + " +- " + ds);</a:t>
            </a:r>
          </a:p>
          <a:p>
            <a:r>
              <a:rPr lang="en-US" sz="1600" b="1" dirty="0"/>
              <a:t>}</a:t>
            </a:r>
          </a:p>
          <a:p>
            <a:r>
              <a:rPr lang="en-US" sz="1600" b="1" dirty="0"/>
              <a:t>}</a:t>
            </a:r>
            <a:endParaRPr lang="en-US" sz="1600" dirty="0"/>
          </a:p>
        </p:txBody>
      </p:sp>
    </p:spTree>
    <p:extLst>
      <p:ext uri="{BB962C8B-B14F-4D97-AF65-F5344CB8AC3E}">
        <p14:creationId xmlns:p14="http://schemas.microsoft.com/office/powerpoint/2010/main" val="147843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725488" y="682749"/>
            <a:ext cx="790575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Arial" panose="020B0604020202020204" pitchFamily="34" charset="0"/>
              <a:buChar char="•"/>
            </a:pPr>
            <a:r>
              <a:rPr lang="en-US" altLang="zh-CN" b="1" dirty="0">
                <a:ea typeface="楷体_GB2312" pitchFamily="49" charset="-122"/>
              </a:rPr>
              <a:t> Example 2:</a:t>
            </a:r>
          </a:p>
          <a:p>
            <a:pPr marL="285750" indent="-285750">
              <a:spcBef>
                <a:spcPct val="50000"/>
              </a:spcBef>
              <a:buFont typeface="Arial" panose="020B0604020202020204" pitchFamily="34" charset="0"/>
              <a:buChar char="•"/>
            </a:pPr>
            <a:r>
              <a:rPr lang="en-US" altLang="zh-CN" dirty="0">
                <a:ea typeface="楷体_GB2312" pitchFamily="49" charset="-122"/>
              </a:rPr>
              <a:t>Calculate:</a:t>
            </a:r>
            <a:r>
              <a:rPr lang="zh-CN" altLang="en-US" dirty="0">
                <a:ea typeface="楷体_GB2312" pitchFamily="49" charset="-122"/>
              </a:rPr>
              <a:t>                                                         </a:t>
            </a:r>
            <a:endParaRPr lang="en-US" altLang="zh-CN" dirty="0">
              <a:ea typeface="楷体_GB2312" pitchFamily="49" charset="-122"/>
            </a:endParaRPr>
          </a:p>
          <a:p>
            <a:pPr marL="285750" indent="-285750">
              <a:spcBef>
                <a:spcPct val="50000"/>
              </a:spcBef>
              <a:buFont typeface="Arial" panose="020B0604020202020204" pitchFamily="34" charset="0"/>
              <a:buChar char="•"/>
            </a:pPr>
            <a:r>
              <a:rPr lang="en-US" altLang="zh-CN" dirty="0">
                <a:ea typeface="楷体_GB2312" pitchFamily="49" charset="-122"/>
              </a:rPr>
              <a:t>Accurate result:</a:t>
            </a:r>
            <a:r>
              <a:rPr lang="zh-CN" altLang="en-US" dirty="0">
                <a:ea typeface="楷体_GB2312" pitchFamily="49" charset="-122"/>
              </a:rPr>
              <a:t>    </a:t>
            </a:r>
          </a:p>
          <a:p>
            <a:pPr marL="285750" indent="-285750">
              <a:spcBef>
                <a:spcPct val="50000"/>
              </a:spcBef>
              <a:buFont typeface="Arial" panose="020B0604020202020204" pitchFamily="34" charset="0"/>
              <a:buChar char="•"/>
            </a:pPr>
            <a:r>
              <a:rPr lang="en-US" altLang="zh-CN" dirty="0">
                <a:ea typeface="楷体_GB2312" pitchFamily="49" charset="-122"/>
              </a:rPr>
              <a:t>Using the above method:</a:t>
            </a:r>
          </a:p>
        </p:txBody>
      </p:sp>
      <p:pic>
        <p:nvPicPr>
          <p:cNvPr id="13318" name="Picture 6" descr="txp_fig"/>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328863" y="908049"/>
            <a:ext cx="31369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descr="txp_fig"/>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701131" y="1490663"/>
            <a:ext cx="43164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554" name="Group 242"/>
          <p:cNvGraphicFramePr>
            <a:graphicFrameLocks noGrp="1"/>
          </p:cNvGraphicFramePr>
          <p:nvPr>
            <p:extLst>
              <p:ext uri="{D42A27DB-BD31-4B8C-83A1-F6EECF244321}">
                <p14:modId xmlns:p14="http://schemas.microsoft.com/office/powerpoint/2010/main" val="3345715160"/>
              </p:ext>
            </p:extLst>
          </p:nvPr>
        </p:nvGraphicFramePr>
        <p:xfrm>
          <a:off x="250825" y="2492375"/>
          <a:ext cx="8497888" cy="3562985"/>
        </p:xfrm>
        <a:graphic>
          <a:graphicData uri="http://schemas.openxmlformats.org/drawingml/2006/table">
            <a:tbl>
              <a:tblPr/>
              <a:tblGrid>
                <a:gridCol w="903288">
                  <a:extLst>
                    <a:ext uri="{9D8B030D-6E8A-4147-A177-3AD203B41FA5}">
                      <a16:colId xmlns:a16="http://schemas.microsoft.com/office/drawing/2014/main" val="20000"/>
                    </a:ext>
                  </a:extLst>
                </a:gridCol>
                <a:gridCol w="1427162">
                  <a:extLst>
                    <a:ext uri="{9D8B030D-6E8A-4147-A177-3AD203B41FA5}">
                      <a16:colId xmlns:a16="http://schemas.microsoft.com/office/drawing/2014/main" val="20001"/>
                    </a:ext>
                  </a:extLst>
                </a:gridCol>
                <a:gridCol w="1654175">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gridCol w="1503363">
                  <a:extLst>
                    <a:ext uri="{9D8B030D-6E8A-4147-A177-3AD203B41FA5}">
                      <a16:colId xmlns:a16="http://schemas.microsoft.com/office/drawing/2014/main" val="20004"/>
                    </a:ext>
                  </a:extLst>
                </a:gridCol>
                <a:gridCol w="1428750">
                  <a:extLst>
                    <a:ext uri="{9D8B030D-6E8A-4147-A177-3AD203B41FA5}">
                      <a16:colId xmlns:a16="http://schemas.microsoft.com/office/drawing/2014/main" val="20005"/>
                    </a:ext>
                  </a:extLst>
                </a:gridCol>
              </a:tblGrid>
              <a:tr h="56515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0.52577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0.79895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0.755</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0.900</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-1</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0.316x10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0.88543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0.246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0.269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0.100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-1</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2.69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25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0.87210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0.919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宋体" pitchFamily="2" charset="-122"/>
                          <a:ea typeface="宋体" pitchFamily="2" charset="-122"/>
                        </a:rPr>
                        <a:t>-2</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0.864</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0.316</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-2</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5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0.190</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-2</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0.274</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-2</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0.100</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-2</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838">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0.798</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0.868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0.316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925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8</a:t>
                      </a:r>
                      <a:endParaRPr kumimoji="0" lang="en-US" altLang="zh-CN" sz="1800" b="0" i="0" u="none" strike="noStrike" cap="none" normalizeH="0" baseline="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0.86377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0.456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0.275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0.100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-3</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2.75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9250">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10</a:t>
                      </a:r>
                      <a:r>
                        <a:rPr kumimoji="0" lang="en-US" altLang="zh-CN" sz="1800" b="0" i="0" u="none" strike="noStrike" cap="none" normalizeH="0" baseline="30000">
                          <a:ln>
                            <a:noFill/>
                          </a:ln>
                          <a:solidFill>
                            <a:schemeClr val="tx1"/>
                          </a:solidFill>
                          <a:effectLst/>
                          <a:latin typeface="Arial" pitchFamily="34" charset="0"/>
                          <a:ea typeface="宋体" pitchFamily="2" charset="-122"/>
                        </a:rPr>
                        <a:t>9</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a:ln>
                            <a:noFill/>
                          </a:ln>
                          <a:solidFill>
                            <a:schemeClr val="tx1"/>
                          </a:solidFill>
                          <a:effectLst/>
                          <a:latin typeface="Arial" pitchFamily="34" charset="0"/>
                          <a:ea typeface="宋体" pitchFamily="2" charset="-122"/>
                        </a:rPr>
                        <a:t>0.86418</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0.218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-4</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0.868 </a:t>
                      </a:r>
                      <a:r>
                        <a:rPr kumimoji="0" lang="en-US" altLang="zh-CN" sz="1800" b="0" i="0" u="none" strike="noStrike" cap="none" normalizeH="0" baseline="0" dirty="0">
                          <a:ln>
                            <a:noFill/>
                          </a:ln>
                          <a:solidFill>
                            <a:schemeClr val="tx1"/>
                          </a:solidFill>
                          <a:effectLst/>
                          <a:latin typeface="cmsy10" pitchFamily="34" charset="0"/>
                          <a:ea typeface="宋体" pitchFamily="2" charset="-122"/>
                        </a:rPr>
                        <a:t>x</a:t>
                      </a:r>
                      <a:r>
                        <a:rPr kumimoji="0" lang="en-US" altLang="zh-CN" sz="1800" b="0" i="0" u="none" strike="noStrike" cap="none" normalizeH="0" baseline="0" dirty="0">
                          <a:ln>
                            <a:noFill/>
                          </a:ln>
                          <a:solidFill>
                            <a:schemeClr val="tx1"/>
                          </a:solidFill>
                          <a:effectLst/>
                          <a:latin typeface="Arial" pitchFamily="34" charset="0"/>
                          <a:ea typeface="宋体" pitchFamily="2" charset="-122"/>
                        </a:rPr>
                        <a:t> 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-4</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0.316x10</a:t>
                      </a:r>
                      <a:r>
                        <a:rPr kumimoji="0" lang="en-US" altLang="zh-CN" sz="1800" b="0" i="0" u="none" strike="noStrike" cap="none" normalizeH="0" baseline="30000" dirty="0">
                          <a:ln>
                            <a:noFill/>
                          </a:ln>
                          <a:solidFill>
                            <a:schemeClr val="tx1"/>
                          </a:solidFill>
                          <a:effectLst/>
                          <a:latin typeface="Arial" pitchFamily="34" charset="0"/>
                          <a:ea typeface="宋体" pitchFamily="2" charset="-122"/>
                        </a:rPr>
                        <a:t>-4</a:t>
                      </a:r>
                      <a:r>
                        <a:rPr kumimoji="0" lang="en-US" altLang="zh-CN" sz="1800" b="0" i="0" u="none" strike="noStrike" cap="none" normalizeH="0" baseline="0" dirty="0">
                          <a:ln>
                            <a:noFill/>
                          </a:ln>
                          <a:solidFill>
                            <a:schemeClr val="tx1"/>
                          </a:solidFill>
                          <a:effectLst/>
                          <a:latin typeface="Arial"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ea typeface="宋体" pitchFamily="2" charset="-122"/>
                        </a:defRPr>
                      </a:lvl1pPr>
                      <a:lvl2pPr>
                        <a:spcBef>
                          <a:spcPct val="20000"/>
                        </a:spcBef>
                        <a:defRPr sz="2400">
                          <a:solidFill>
                            <a:schemeClr val="tx1"/>
                          </a:solidFill>
                          <a:latin typeface="Arial" pitchFamily="34" charset="0"/>
                          <a:ea typeface="宋体" pitchFamily="2" charset="-122"/>
                        </a:defRPr>
                      </a:lvl2pPr>
                      <a:lvl3pPr>
                        <a:spcBef>
                          <a:spcPct val="20000"/>
                        </a:spcBef>
                        <a:defRPr sz="2000">
                          <a:solidFill>
                            <a:schemeClr val="tx1"/>
                          </a:solidFill>
                          <a:latin typeface="Arial" pitchFamily="34" charset="0"/>
                          <a:ea typeface="宋体" pitchFamily="2" charset="-122"/>
                        </a:defRPr>
                      </a:lvl3pPr>
                      <a:lvl4pPr>
                        <a:spcBef>
                          <a:spcPct val="20000"/>
                        </a:spcBef>
                        <a:defRPr>
                          <a:solidFill>
                            <a:schemeClr val="tx1"/>
                          </a:solidFill>
                          <a:latin typeface="Arial" pitchFamily="34" charset="0"/>
                          <a:ea typeface="宋体" pitchFamily="2" charset="-122"/>
                        </a:defRPr>
                      </a:lvl4pPr>
                      <a:lvl5pPr>
                        <a:spcBef>
                          <a:spcPct val="20000"/>
                        </a:spcBef>
                        <a:defRPr>
                          <a:solidFill>
                            <a:schemeClr val="tx1"/>
                          </a:solidFill>
                          <a:latin typeface="Arial" pitchFamily="34" charset="0"/>
                          <a:ea typeface="宋体" pitchFamily="2" charset="-122"/>
                        </a:defRPr>
                      </a:lvl5pPr>
                      <a:lvl6pPr fontAlgn="base">
                        <a:spcBef>
                          <a:spcPct val="20000"/>
                        </a:spcBef>
                        <a:spcAft>
                          <a:spcPct val="0"/>
                        </a:spcAft>
                        <a:defRPr>
                          <a:solidFill>
                            <a:schemeClr val="tx1"/>
                          </a:solidFill>
                          <a:latin typeface="Arial" pitchFamily="34" charset="0"/>
                          <a:ea typeface="宋体" pitchFamily="2" charset="-122"/>
                        </a:defRPr>
                      </a:lvl6pPr>
                      <a:lvl7pPr fontAlgn="base">
                        <a:spcBef>
                          <a:spcPct val="20000"/>
                        </a:spcBef>
                        <a:spcAft>
                          <a:spcPct val="0"/>
                        </a:spcAft>
                        <a:defRPr>
                          <a:solidFill>
                            <a:schemeClr val="tx1"/>
                          </a:solidFill>
                          <a:latin typeface="Arial" pitchFamily="34" charset="0"/>
                          <a:ea typeface="宋体" pitchFamily="2" charset="-122"/>
                        </a:defRPr>
                      </a:lvl7pPr>
                      <a:lvl8pPr fontAlgn="base">
                        <a:spcBef>
                          <a:spcPct val="20000"/>
                        </a:spcBef>
                        <a:spcAft>
                          <a:spcPct val="0"/>
                        </a:spcAft>
                        <a:defRPr>
                          <a:solidFill>
                            <a:schemeClr val="tx1"/>
                          </a:solidFill>
                          <a:latin typeface="Arial" pitchFamily="34" charset="0"/>
                          <a:ea typeface="宋体" pitchFamily="2" charset="-122"/>
                        </a:defRPr>
                      </a:lvl8pPr>
                      <a:lvl9pPr fontAlgn="base">
                        <a:spcBef>
                          <a:spcPct val="20000"/>
                        </a:spcBef>
                        <a:spcAft>
                          <a:spcPct val="0"/>
                        </a:spcAft>
                        <a:defRPr>
                          <a:solidFill>
                            <a:schemeClr val="tx1"/>
                          </a:solidFill>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Arial" pitchFamily="34" charset="0"/>
                          <a:ea typeface="宋体" pitchFamily="2" charset="-122"/>
                        </a:rPr>
                        <a:t>2.75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13396" name="Picture 84" descr="txp_fig"/>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900113" y="2636838"/>
            <a:ext cx="431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99" name="Picture 87" descr="txp_fi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2124075" y="2636838"/>
            <a:ext cx="2047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0" name="Picture 88" descr="txp_fig"/>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492500" y="2708275"/>
            <a:ext cx="658813"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1" name="Picture 89" descr="txp_fig"/>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2636838"/>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2" name="Picture 90" descr="txp_fig"/>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6227763" y="2636838"/>
            <a:ext cx="7350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03" name="Picture 91" descr="txp_fig"/>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7451725" y="2636838"/>
            <a:ext cx="117951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522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95536" y="2564904"/>
            <a:ext cx="47713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5750" indent="-285750">
              <a:buFont typeface="Arial" panose="020B0604020202020204" pitchFamily="34" charset="0"/>
              <a:buChar char="•"/>
            </a:pPr>
            <a:r>
              <a:rPr lang="en-US" altLang="zh-CN" dirty="0"/>
              <a:t>In this example</a:t>
            </a:r>
          </a:p>
          <a:p>
            <a:endParaRPr lang="en-US" altLang="zh-CN" dirty="0"/>
          </a:p>
          <a:p>
            <a:endParaRPr lang="en-US" altLang="zh-CN" dirty="0"/>
          </a:p>
          <a:p>
            <a:pPr marL="285750" indent="-285750">
              <a:buFont typeface="Arial" panose="020B0604020202020204" pitchFamily="34" charset="0"/>
              <a:buChar char="•"/>
            </a:pPr>
            <a:r>
              <a:rPr lang="en-US" altLang="zh-CN" dirty="0"/>
              <a:t>The function is significant in the range of [2,4]</a:t>
            </a:r>
          </a:p>
          <a:p>
            <a:pPr marL="285750" indent="-285750">
              <a:buFont typeface="Arial" panose="020B0604020202020204" pitchFamily="34" charset="0"/>
              <a:buChar char="•"/>
            </a:pPr>
            <a:r>
              <a:rPr lang="zh-CN" altLang="en-US" dirty="0"/>
              <a:t> </a:t>
            </a:r>
            <a:r>
              <a:rPr lang="en-US" altLang="zh-CN" dirty="0"/>
              <a:t>So it’s no good to eventually divide [0,10] </a:t>
            </a:r>
          </a:p>
          <a:p>
            <a:endParaRPr lang="en-US" altLang="zh-CN" dirty="0"/>
          </a:p>
          <a:p>
            <a:endParaRPr lang="en-US" altLang="zh-CN" dirty="0"/>
          </a:p>
          <a:p>
            <a:endParaRPr lang="en-US" altLang="zh-CN" dirty="0"/>
          </a:p>
        </p:txBody>
      </p:sp>
      <p:pic>
        <p:nvPicPr>
          <p:cNvPr id="12292" name="Picture 4"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564904"/>
            <a:ext cx="10953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0" name="Picture 22"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420888"/>
            <a:ext cx="302418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9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068960"/>
            <a:ext cx="8229600" cy="1143000"/>
          </a:xfrm>
        </p:spPr>
        <p:txBody>
          <a:bodyPr>
            <a:normAutofit fontScale="90000"/>
          </a:bodyPr>
          <a:lstStyle/>
          <a:p>
            <a:r>
              <a:rPr lang="en-US" dirty="0"/>
              <a:t>Introduction to Crystal structure -continued</a:t>
            </a:r>
          </a:p>
        </p:txBody>
      </p:sp>
    </p:spTree>
    <p:extLst>
      <p:ext uri="{BB962C8B-B14F-4D97-AF65-F5344CB8AC3E}">
        <p14:creationId xmlns:p14="http://schemas.microsoft.com/office/powerpoint/2010/main" val="267744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2"/>
          <p:cNvSpPr txBox="1">
            <a:spLocks noChangeArrowheads="1"/>
          </p:cNvSpPr>
          <p:nvPr/>
        </p:nvSpPr>
        <p:spPr bwMode="auto">
          <a:xfrm>
            <a:off x="495300" y="686301"/>
            <a:ext cx="8153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lnSpc>
                <a:spcPct val="150000"/>
              </a:lnSpc>
              <a:buFont typeface="Arial" panose="020B0604020202020204" pitchFamily="34" charset="0"/>
              <a:buChar char="•"/>
            </a:pPr>
            <a:r>
              <a:rPr lang="en-US" altLang="zh-CN" sz="2400" dirty="0"/>
              <a:t>Important to study reciprocal lattice</a:t>
            </a:r>
          </a:p>
          <a:p>
            <a:pPr lvl="1" eaLnBrk="1" hangingPunct="1">
              <a:lnSpc>
                <a:spcPct val="150000"/>
              </a:lnSpc>
              <a:buFont typeface="Arial" panose="020B0604020202020204" pitchFamily="34" charset="0"/>
              <a:buChar char="•"/>
            </a:pPr>
            <a:r>
              <a:rPr lang="en-US" altLang="zh-CN" sz="2400" dirty="0">
                <a:sym typeface="Symbol" pitchFamily="18" charset="2"/>
              </a:rPr>
              <a:t>Primitive translation vectors t1, t2 and t3</a:t>
            </a:r>
          </a:p>
          <a:p>
            <a:pPr lvl="1" eaLnBrk="1" hangingPunct="1">
              <a:lnSpc>
                <a:spcPct val="150000"/>
              </a:lnSpc>
              <a:buFont typeface="Arial" panose="020B0604020202020204" pitchFamily="34" charset="0"/>
              <a:buChar char="•"/>
            </a:pPr>
            <a:r>
              <a:rPr lang="en-US" altLang="zh-CN" sz="2400" dirty="0">
                <a:sym typeface="Symbol" pitchFamily="18" charset="2"/>
              </a:rPr>
              <a:t>In the reciprocal space, we have g1, g2 and g3</a:t>
            </a:r>
          </a:p>
          <a:p>
            <a:pPr lvl="1" eaLnBrk="1" hangingPunct="1">
              <a:lnSpc>
                <a:spcPct val="150000"/>
              </a:lnSpc>
              <a:buFont typeface="Arial" panose="020B0604020202020204" pitchFamily="34" charset="0"/>
              <a:buChar char="•"/>
            </a:pPr>
            <a:r>
              <a:rPr lang="en-US" altLang="zh-CN" sz="2400" dirty="0" err="1"/>
              <a:t>t</a:t>
            </a:r>
            <a:r>
              <a:rPr lang="en-US" altLang="zh-CN" sz="2400" baseline="-25000" dirty="0" err="1"/>
              <a:t>i</a:t>
            </a:r>
            <a:r>
              <a:rPr lang="en-US" altLang="zh-CN" sz="2400" dirty="0" err="1">
                <a:sym typeface="Symbol" pitchFamily="18" charset="2"/>
              </a:rPr>
              <a:t>∙g</a:t>
            </a:r>
            <a:r>
              <a:rPr lang="en-US" altLang="zh-CN" sz="2400" baseline="-25000" dirty="0" err="1">
                <a:sym typeface="Symbol" pitchFamily="18" charset="2"/>
              </a:rPr>
              <a:t>j</a:t>
            </a:r>
            <a:r>
              <a:rPr lang="en-US" altLang="zh-CN" sz="2400" dirty="0">
                <a:sym typeface="Symbol" pitchFamily="18" charset="2"/>
              </a:rPr>
              <a:t> =2 </a:t>
            </a:r>
            <a:r>
              <a:rPr lang="el-GR" altLang="zh-CN" sz="2400" dirty="0">
                <a:sym typeface="Symbol" pitchFamily="18" charset="2"/>
              </a:rPr>
              <a:t>πδ</a:t>
            </a:r>
            <a:r>
              <a:rPr lang="en-US" altLang="zh-CN" sz="2400" baseline="-25000" dirty="0" err="1"/>
              <a:t>ij</a:t>
            </a:r>
            <a:endParaRPr lang="en-US" altLang="zh-CN" sz="2400" baseline="-25000" dirty="0"/>
          </a:p>
          <a:p>
            <a:pPr eaLnBrk="1" hangingPunct="1">
              <a:lnSpc>
                <a:spcPct val="150000"/>
              </a:lnSpc>
            </a:pPr>
            <a:r>
              <a:rPr lang="en-US" altLang="zh-CN" sz="2400" dirty="0">
                <a:sym typeface="Symbol" pitchFamily="18" charset="2"/>
              </a:rPr>
              <a:t>	2 </a:t>
            </a:r>
            <a:r>
              <a:rPr lang="el-GR" altLang="zh-CN" sz="2400" dirty="0">
                <a:sym typeface="Symbol" pitchFamily="18" charset="2"/>
              </a:rPr>
              <a:t>π</a:t>
            </a:r>
            <a:r>
              <a:rPr lang="en-US" altLang="zh-CN" sz="2400" dirty="0">
                <a:sym typeface="Symbol" pitchFamily="18" charset="2"/>
              </a:rPr>
              <a:t> factor is to simplify some expressions.</a:t>
            </a:r>
            <a:endParaRPr lang="en-US" altLang="zh-CN" sz="2400" baseline="-25000" dirty="0">
              <a:sym typeface="Symbol" pitchFamily="18" charset="2"/>
            </a:endParaRPr>
          </a:p>
          <a:p>
            <a:pPr eaLnBrk="1" hangingPunct="1">
              <a:lnSpc>
                <a:spcPct val="150000"/>
              </a:lnSpc>
              <a:buFont typeface="Arial" panose="020B0604020202020204" pitchFamily="34" charset="0"/>
              <a:buChar char="•"/>
            </a:pPr>
            <a:r>
              <a:rPr lang="en-US" altLang="zh-CN" sz="2400" dirty="0">
                <a:sym typeface="Symbol" pitchFamily="18" charset="2"/>
              </a:rPr>
              <a:t>If a crystal rotation of t1, t2, t3 is performed in the direct space, </a:t>
            </a:r>
          </a:p>
          <a:p>
            <a:pPr lvl="1" eaLnBrk="1" hangingPunct="1">
              <a:lnSpc>
                <a:spcPct val="150000"/>
              </a:lnSpc>
              <a:buFont typeface="Arial" panose="020B0604020202020204" pitchFamily="34" charset="0"/>
              <a:buChar char="•"/>
            </a:pPr>
            <a:r>
              <a:rPr lang="en-US" altLang="zh-CN" sz="2400" dirty="0">
                <a:sym typeface="Symbol" pitchFamily="18" charset="2"/>
              </a:rPr>
              <a:t>the same rotation of g1, g2, g3 occurs in the reciprocal space. </a:t>
            </a:r>
          </a:p>
          <a:p>
            <a:pPr marL="876300" lvl="2" indent="-342900" eaLnBrk="1" hangingPunct="1">
              <a:lnSpc>
                <a:spcPct val="150000"/>
              </a:lnSpc>
              <a:buFont typeface="Arial" panose="020B0604020202020204" pitchFamily="34" charset="0"/>
              <a:buChar char="•"/>
            </a:pPr>
            <a:r>
              <a:rPr lang="en-US" altLang="zh-CN" sz="2400" dirty="0">
                <a:sym typeface="Symbol" pitchFamily="18" charset="2"/>
              </a:rPr>
              <a:t>The propagation of </a:t>
            </a:r>
            <a:r>
              <a:rPr lang="en-US" altLang="zh-CN" sz="2400" dirty="0" err="1">
                <a:sym typeface="Symbol" pitchFamily="18" charset="2"/>
              </a:rPr>
              <a:t>wavevector</a:t>
            </a:r>
            <a:r>
              <a:rPr lang="en-US" altLang="zh-CN" sz="2400" dirty="0">
                <a:sym typeface="Symbol" pitchFamily="18" charset="2"/>
              </a:rPr>
              <a:t> k of a general plane wave </a:t>
            </a:r>
            <a:r>
              <a:rPr lang="en-US" altLang="zh-CN" sz="2400" dirty="0" err="1">
                <a:sym typeface="Symbol" pitchFamily="18" charset="2"/>
              </a:rPr>
              <a:t>exp</a:t>
            </a:r>
            <a:r>
              <a:rPr lang="en-US" altLang="zh-CN" sz="2400" dirty="0">
                <a:sym typeface="Symbol" pitchFamily="18" charset="2"/>
              </a:rPr>
              <a:t>(</a:t>
            </a:r>
            <a:r>
              <a:rPr lang="en-US" altLang="zh-CN" sz="2400" dirty="0" err="1">
                <a:sym typeface="Symbol" pitchFamily="18" charset="2"/>
              </a:rPr>
              <a:t>i</a:t>
            </a:r>
            <a:r>
              <a:rPr lang="en-US" altLang="zh-CN" sz="2400" dirty="0" err="1"/>
              <a:t>k</a:t>
            </a:r>
            <a:r>
              <a:rPr lang="en-US" altLang="zh-CN" sz="2400" dirty="0" err="1">
                <a:sym typeface="Symbol" pitchFamily="18" charset="2"/>
              </a:rPr>
              <a:t>∙r</a:t>
            </a:r>
            <a:r>
              <a:rPr lang="en-US" altLang="zh-CN" sz="2400" dirty="0">
                <a:sym typeface="Symbol" pitchFamily="18" charset="2"/>
              </a:rPr>
              <a:t>) has the reciprocal length dimension! </a:t>
            </a:r>
          </a:p>
        </p:txBody>
      </p:sp>
      <p:sp>
        <p:nvSpPr>
          <p:cNvPr id="5127" name="Rectangle 3"/>
          <p:cNvSpPr>
            <a:spLocks noGrp="1" noChangeArrowheads="1"/>
          </p:cNvSpPr>
          <p:nvPr>
            <p:ph type="title" idx="4294967295"/>
          </p:nvPr>
        </p:nvSpPr>
        <p:spPr>
          <a:xfrm>
            <a:off x="685800" y="0"/>
            <a:ext cx="7772400" cy="609600"/>
          </a:xfrm>
        </p:spPr>
        <p:txBody>
          <a:bodyPr/>
          <a:lstStyle/>
          <a:p>
            <a:pPr algn="l" eaLnBrk="1" hangingPunct="1"/>
            <a:r>
              <a:rPr lang="en-US" altLang="zh-CN" sz="2400" b="1" dirty="0">
                <a:solidFill>
                  <a:schemeClr val="tx1"/>
                </a:solidFill>
              </a:rPr>
              <a:t>reciprocal lattice</a:t>
            </a:r>
            <a:endParaRPr lang="zh-CN" altLang="en-US" sz="2400" b="1" dirty="0">
              <a:solidFill>
                <a:schemeClr val="tx1"/>
              </a:solidFill>
            </a:endParaRPr>
          </a:p>
        </p:txBody>
      </p:sp>
    </p:spTree>
    <p:extLst>
      <p:ext uri="{BB962C8B-B14F-4D97-AF65-F5344CB8AC3E}">
        <p14:creationId xmlns:p14="http://schemas.microsoft.com/office/powerpoint/2010/main" val="93552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Desired properties of random numbers	</a:t>
            </a:r>
          </a:p>
        </p:txBody>
      </p:sp>
      <p:sp>
        <p:nvSpPr>
          <p:cNvPr id="3" name="内容占位符 2"/>
          <p:cNvSpPr>
            <a:spLocks noGrp="1"/>
          </p:cNvSpPr>
          <p:nvPr>
            <p:ph idx="1"/>
          </p:nvPr>
        </p:nvSpPr>
        <p:spPr/>
        <p:txBody>
          <a:bodyPr>
            <a:normAutofit fontScale="77500" lnSpcReduction="20000"/>
          </a:bodyPr>
          <a:lstStyle/>
          <a:p>
            <a:pPr lvl="0"/>
            <a:r>
              <a:rPr lang="en-US" dirty="0"/>
              <a:t>Cycle length. </a:t>
            </a:r>
          </a:p>
          <a:p>
            <a:pPr lvl="1"/>
            <a:r>
              <a:rPr lang="en-US" dirty="0"/>
              <a:t>Any PRNG eventually has to repeat or cycle </a:t>
            </a:r>
          </a:p>
          <a:p>
            <a:pPr lvl="2"/>
            <a:r>
              <a:rPr lang="en-US" dirty="0"/>
              <a:t>since there are a finite number of internal states. </a:t>
            </a:r>
          </a:p>
          <a:p>
            <a:pPr lvl="1"/>
            <a:r>
              <a:rPr lang="en-US" dirty="0"/>
              <a:t>One would like the cycle length to be longer than a typical run. </a:t>
            </a:r>
          </a:p>
          <a:p>
            <a:pPr lvl="1"/>
            <a:r>
              <a:rPr lang="en-US" dirty="0"/>
              <a:t>Consider the worst-case scenario, where all a code is doing is generating PRNs. Suppose a computer now can generate 10</a:t>
            </a:r>
            <a:r>
              <a:rPr lang="en-US" baseline="30000" dirty="0"/>
              <a:t>9</a:t>
            </a:r>
            <a:r>
              <a:rPr lang="en-US" dirty="0"/>
              <a:t> operations/second. If we run it for 1 week we can generate 10</a:t>
            </a:r>
            <a:r>
              <a:rPr lang="en-US" baseline="30000" dirty="0"/>
              <a:t>15</a:t>
            </a:r>
            <a:r>
              <a:rPr lang="en-US" dirty="0"/>
              <a:t> = 2</a:t>
            </a:r>
            <a:r>
              <a:rPr lang="en-US" baseline="30000" dirty="0"/>
              <a:t>49</a:t>
            </a:r>
            <a:r>
              <a:rPr lang="en-US" dirty="0"/>
              <a:t> PRNs. </a:t>
            </a:r>
          </a:p>
          <a:p>
            <a:pPr lvl="1"/>
            <a:r>
              <a:rPr lang="en-US" dirty="0"/>
              <a:t>Hence if the PRNG has the </a:t>
            </a:r>
            <a:r>
              <a:rPr lang="en-US" i="1" dirty="0"/>
              <a:t>maximal cycle length</a:t>
            </a:r>
            <a:r>
              <a:rPr lang="en-US" dirty="0"/>
              <a:t> we should have at least 49 bits in the internal state. The continuing increase in computer performance means that methods that worked in the past, may fail with tomorrow's computers. </a:t>
            </a:r>
          </a:p>
          <a:p>
            <a:pPr lvl="1"/>
            <a:r>
              <a:rPr lang="en-US" dirty="0"/>
              <a:t>Luckily, it is easy to make very long cycle lengths. </a:t>
            </a:r>
          </a:p>
          <a:p>
            <a:endParaRPr lang="en-US" dirty="0"/>
          </a:p>
        </p:txBody>
      </p:sp>
    </p:spTree>
    <p:extLst>
      <p:ext uri="{BB962C8B-B14F-4D97-AF65-F5344CB8AC3E}">
        <p14:creationId xmlns:p14="http://schemas.microsoft.com/office/powerpoint/2010/main" val="273881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251520" y="1916832"/>
            <a:ext cx="8382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marL="342900" indent="-342900" eaLnBrk="1" hangingPunct="1">
              <a:lnSpc>
                <a:spcPct val="150000"/>
              </a:lnSpc>
              <a:buFont typeface="Arial" panose="020B0604020202020204" pitchFamily="34" charset="0"/>
              <a:buChar char="•"/>
            </a:pPr>
            <a:r>
              <a:rPr lang="en-US" altLang="zh-CN" b="1" dirty="0"/>
              <a:t>All the points defined by the vectors of the type:</a:t>
            </a:r>
          </a:p>
          <a:p>
            <a:pPr marL="1085850" lvl="1" indent="-342900" eaLnBrk="1" hangingPunct="1">
              <a:lnSpc>
                <a:spcPct val="150000"/>
              </a:lnSpc>
              <a:buFont typeface="Arial" panose="020B0604020202020204" pitchFamily="34" charset="0"/>
              <a:buChar char="•"/>
            </a:pPr>
            <a:r>
              <a:rPr lang="en-US" altLang="zh-CN" dirty="0">
                <a:sym typeface="Symbol" pitchFamily="18" charset="2"/>
              </a:rPr>
              <a:t>g</a:t>
            </a:r>
            <a:r>
              <a:rPr lang="en-US" altLang="zh-CN" baseline="-25000" dirty="0">
                <a:sym typeface="Symbol" pitchFamily="18" charset="2"/>
              </a:rPr>
              <a:t>m</a:t>
            </a:r>
            <a:r>
              <a:rPr lang="en-US" altLang="zh-CN" b="1" dirty="0"/>
              <a:t> =</a:t>
            </a:r>
            <a:r>
              <a:rPr lang="en-US" altLang="zh-CN" dirty="0">
                <a:sym typeface="Symbol" pitchFamily="18" charset="2"/>
              </a:rPr>
              <a:t> m</a:t>
            </a:r>
            <a:r>
              <a:rPr lang="en-US" altLang="zh-CN" baseline="-25000" dirty="0">
                <a:sym typeface="Symbol" pitchFamily="18" charset="2"/>
              </a:rPr>
              <a:t>1 </a:t>
            </a:r>
            <a:r>
              <a:rPr lang="en-US" altLang="zh-CN" dirty="0">
                <a:sym typeface="Symbol" pitchFamily="18" charset="2"/>
              </a:rPr>
              <a:t>g</a:t>
            </a:r>
            <a:r>
              <a:rPr lang="en-US" altLang="zh-CN" baseline="-25000" dirty="0">
                <a:sym typeface="Symbol" pitchFamily="18" charset="2"/>
              </a:rPr>
              <a:t>1</a:t>
            </a:r>
            <a:r>
              <a:rPr lang="en-US" altLang="zh-CN" dirty="0">
                <a:sym typeface="Symbol" pitchFamily="18" charset="2"/>
              </a:rPr>
              <a:t> + m</a:t>
            </a:r>
            <a:r>
              <a:rPr lang="en-US" altLang="zh-CN" baseline="-25000" dirty="0">
                <a:sym typeface="Symbol" pitchFamily="18" charset="2"/>
              </a:rPr>
              <a:t>2 </a:t>
            </a:r>
            <a:r>
              <a:rPr lang="en-US" altLang="zh-CN" dirty="0">
                <a:sym typeface="Symbol" pitchFamily="18" charset="2"/>
              </a:rPr>
              <a:t>g</a:t>
            </a:r>
            <a:r>
              <a:rPr lang="en-US" altLang="zh-CN" baseline="-25000" dirty="0">
                <a:sym typeface="Symbol" pitchFamily="18" charset="2"/>
              </a:rPr>
              <a:t>2</a:t>
            </a:r>
            <a:r>
              <a:rPr lang="en-US" altLang="zh-CN" dirty="0">
                <a:sym typeface="Symbol" pitchFamily="18" charset="2"/>
              </a:rPr>
              <a:t> + m</a:t>
            </a:r>
            <a:r>
              <a:rPr lang="en-US" altLang="zh-CN" baseline="-25000" dirty="0">
                <a:sym typeface="Symbol" pitchFamily="18" charset="2"/>
              </a:rPr>
              <a:t>3 </a:t>
            </a:r>
            <a:r>
              <a:rPr lang="en-US" altLang="zh-CN" dirty="0">
                <a:sym typeface="Symbol" pitchFamily="18" charset="2"/>
              </a:rPr>
              <a:t>g</a:t>
            </a:r>
            <a:r>
              <a:rPr lang="en-US" altLang="zh-CN" baseline="-25000" dirty="0">
                <a:sym typeface="Symbol" pitchFamily="18" charset="2"/>
              </a:rPr>
              <a:t>3</a:t>
            </a:r>
            <a:endParaRPr lang="en-US" altLang="zh-CN" b="1" dirty="0"/>
          </a:p>
          <a:p>
            <a:pPr marL="1085850" lvl="1" indent="-342900" eaLnBrk="1" hangingPunct="1">
              <a:lnSpc>
                <a:spcPct val="150000"/>
              </a:lnSpc>
              <a:buFont typeface="Wingdings" pitchFamily="2" charset="2"/>
              <a:buChar char="è"/>
            </a:pPr>
            <a:r>
              <a:rPr lang="en-US" altLang="zh-CN" dirty="0">
                <a:sym typeface="Wingdings" panose="05000000000000000000" pitchFamily="2" charset="2"/>
              </a:rPr>
              <a:t>Reciprocal lattice</a:t>
            </a:r>
          </a:p>
          <a:p>
            <a:pPr marL="1085850" lvl="1" indent="-342900" eaLnBrk="1" hangingPunct="1">
              <a:lnSpc>
                <a:spcPct val="150000"/>
              </a:lnSpc>
              <a:buFont typeface="Arial" panose="020B0604020202020204" pitchFamily="34" charset="0"/>
              <a:buChar char="•"/>
            </a:pPr>
            <a:r>
              <a:rPr lang="en-US" altLang="zh-CN" dirty="0">
                <a:sym typeface="Wingdings" panose="05000000000000000000" pitchFamily="2" charset="2"/>
              </a:rPr>
              <a:t>Note: Only related to the translation properties of the crystal and not to the basis.</a:t>
            </a:r>
          </a:p>
          <a:p>
            <a:pPr marL="342900" indent="-342900" eaLnBrk="1" hangingPunct="1">
              <a:lnSpc>
                <a:spcPct val="150000"/>
              </a:lnSpc>
              <a:buFont typeface="Arial" panose="020B0604020202020204" pitchFamily="34" charset="0"/>
              <a:buChar char="•"/>
            </a:pPr>
            <a:r>
              <a:rPr lang="en-US" altLang="zh-CN" dirty="0">
                <a:sym typeface="Wingdings" panose="05000000000000000000" pitchFamily="2" charset="2"/>
              </a:rPr>
              <a:t>Solve that general equation, we have: </a:t>
            </a:r>
            <a:endParaRPr lang="en-US" altLang="zh-CN" dirty="0"/>
          </a:p>
          <a:p>
            <a:pPr eaLnBrk="1" hangingPunct="1">
              <a:lnSpc>
                <a:spcPct val="150000"/>
              </a:lnSpc>
            </a:pPr>
            <a:r>
              <a:rPr lang="en-US" altLang="zh-CN" b="1" dirty="0"/>
              <a:t>g</a:t>
            </a:r>
            <a:r>
              <a:rPr lang="en-US" altLang="zh-CN" b="1" baseline="-25000" dirty="0"/>
              <a:t>1</a:t>
            </a:r>
            <a:r>
              <a:rPr lang="en-US" altLang="zh-CN" b="1" dirty="0"/>
              <a:t>=2</a:t>
            </a:r>
            <a:r>
              <a:rPr lang="en-US" altLang="zh-CN" b="1" dirty="0">
                <a:sym typeface="Symbol" pitchFamily="18" charset="2"/>
              </a:rPr>
              <a:t> (t</a:t>
            </a:r>
            <a:r>
              <a:rPr lang="en-US" altLang="zh-CN" b="1" baseline="-25000" dirty="0">
                <a:sym typeface="Symbol" pitchFamily="18" charset="2"/>
              </a:rPr>
              <a:t>2</a:t>
            </a:r>
            <a:r>
              <a:rPr lang="en-US" altLang="zh-CN" b="1" dirty="0">
                <a:sym typeface="Symbol" pitchFamily="18" charset="2"/>
              </a:rPr>
              <a:t> x t</a:t>
            </a:r>
            <a:r>
              <a:rPr lang="en-US" altLang="zh-CN" b="1" baseline="-25000" dirty="0">
                <a:sym typeface="Symbol" pitchFamily="18" charset="2"/>
              </a:rPr>
              <a:t>3</a:t>
            </a:r>
            <a:r>
              <a:rPr lang="en-US" altLang="zh-CN" b="1" dirty="0">
                <a:sym typeface="Symbol" pitchFamily="18" charset="2"/>
              </a:rPr>
              <a:t>) / </a:t>
            </a:r>
            <a:r>
              <a:rPr lang="en-US" altLang="zh-CN" b="1" dirty="0">
                <a:cs typeface="Times New Roman" pitchFamily="18" charset="0"/>
              </a:rPr>
              <a:t>Ω                         </a:t>
            </a:r>
            <a:r>
              <a:rPr lang="en-US" altLang="zh-CN" b="1" dirty="0" err="1">
                <a:cs typeface="Times New Roman" pitchFamily="18" charset="0"/>
              </a:rPr>
              <a:t>Ω</a:t>
            </a:r>
            <a:r>
              <a:rPr lang="en-US" altLang="zh-CN" b="1" dirty="0">
                <a:cs typeface="Times New Roman" pitchFamily="18" charset="0"/>
              </a:rPr>
              <a:t> = </a:t>
            </a:r>
            <a:r>
              <a:rPr lang="en-US" altLang="zh-CN" b="1" dirty="0">
                <a:sym typeface="Symbol" pitchFamily="18" charset="2"/>
              </a:rPr>
              <a:t>t</a:t>
            </a:r>
            <a:r>
              <a:rPr lang="en-US" altLang="zh-CN" b="1" baseline="-25000" dirty="0">
                <a:sym typeface="Symbol" pitchFamily="18" charset="2"/>
              </a:rPr>
              <a:t>1 </a:t>
            </a:r>
            <a:r>
              <a:rPr lang="en-US" altLang="zh-CN" b="1" baseline="-25000" dirty="0">
                <a:cs typeface="Times New Roman" pitchFamily="18" charset="0"/>
                <a:sym typeface="Symbol" pitchFamily="18" charset="2"/>
              </a:rPr>
              <a:t>·</a:t>
            </a:r>
            <a:r>
              <a:rPr lang="en-US" altLang="zh-CN" b="1" dirty="0">
                <a:sym typeface="Symbol" pitchFamily="18" charset="2"/>
              </a:rPr>
              <a:t>(t</a:t>
            </a:r>
            <a:r>
              <a:rPr lang="en-US" altLang="zh-CN" b="1" baseline="-25000" dirty="0">
                <a:sym typeface="Symbol" pitchFamily="18" charset="2"/>
              </a:rPr>
              <a:t>2 </a:t>
            </a:r>
            <a:r>
              <a:rPr lang="en-US" altLang="zh-CN" b="1" dirty="0">
                <a:cs typeface="Times New Roman" pitchFamily="18" charset="0"/>
              </a:rPr>
              <a:t>х </a:t>
            </a:r>
            <a:r>
              <a:rPr lang="en-US" altLang="zh-CN" b="1" dirty="0">
                <a:sym typeface="Symbol" pitchFamily="18" charset="2"/>
              </a:rPr>
              <a:t>t</a:t>
            </a:r>
            <a:r>
              <a:rPr lang="en-US" altLang="zh-CN" b="1" baseline="-25000" dirty="0">
                <a:sym typeface="Symbol" pitchFamily="18" charset="2"/>
              </a:rPr>
              <a:t>3</a:t>
            </a:r>
            <a:r>
              <a:rPr lang="en-US" altLang="zh-CN" b="1" dirty="0">
                <a:sym typeface="Symbol" pitchFamily="18" charset="2"/>
              </a:rPr>
              <a:t>)  volume of the primitive cell</a:t>
            </a:r>
            <a:endParaRPr lang="en-US" altLang="zh-CN" b="1" dirty="0"/>
          </a:p>
          <a:p>
            <a:pPr eaLnBrk="1" hangingPunct="1">
              <a:lnSpc>
                <a:spcPct val="150000"/>
              </a:lnSpc>
            </a:pPr>
            <a:r>
              <a:rPr lang="en-US" altLang="zh-CN" b="1" dirty="0"/>
              <a:t>g</a:t>
            </a:r>
            <a:r>
              <a:rPr lang="en-US" altLang="zh-CN" b="1" baseline="-25000" dirty="0"/>
              <a:t>2</a:t>
            </a:r>
            <a:r>
              <a:rPr lang="en-US" altLang="zh-CN" b="1" dirty="0"/>
              <a:t>=2</a:t>
            </a:r>
            <a:r>
              <a:rPr lang="en-US" altLang="zh-CN" b="1" dirty="0">
                <a:sym typeface="Symbol" pitchFamily="18" charset="2"/>
              </a:rPr>
              <a:t> (t</a:t>
            </a:r>
            <a:r>
              <a:rPr lang="en-US" altLang="zh-CN" b="1" baseline="-25000" dirty="0">
                <a:sym typeface="Symbol" pitchFamily="18" charset="2"/>
              </a:rPr>
              <a:t>3</a:t>
            </a:r>
            <a:r>
              <a:rPr lang="en-US" altLang="zh-CN" b="1" dirty="0">
                <a:sym typeface="Symbol" pitchFamily="18" charset="2"/>
              </a:rPr>
              <a:t> x t</a:t>
            </a:r>
            <a:r>
              <a:rPr lang="en-US" altLang="zh-CN" b="1" baseline="-25000" dirty="0">
                <a:sym typeface="Symbol" pitchFamily="18" charset="2"/>
              </a:rPr>
              <a:t>1</a:t>
            </a:r>
            <a:r>
              <a:rPr lang="en-US" altLang="zh-CN" b="1" dirty="0">
                <a:sym typeface="Symbol" pitchFamily="18" charset="2"/>
              </a:rPr>
              <a:t>) / </a:t>
            </a:r>
            <a:r>
              <a:rPr lang="en-US" altLang="zh-CN" b="1" dirty="0">
                <a:cs typeface="Times New Roman" pitchFamily="18" charset="0"/>
              </a:rPr>
              <a:t>Ω</a:t>
            </a:r>
            <a:endParaRPr lang="en-US" altLang="zh-CN" b="1" dirty="0"/>
          </a:p>
          <a:p>
            <a:pPr eaLnBrk="1" hangingPunct="1">
              <a:lnSpc>
                <a:spcPct val="150000"/>
              </a:lnSpc>
            </a:pPr>
            <a:r>
              <a:rPr lang="en-US" altLang="zh-CN" b="1" dirty="0"/>
              <a:t>g</a:t>
            </a:r>
            <a:r>
              <a:rPr lang="en-US" altLang="zh-CN" b="1" baseline="-25000" dirty="0"/>
              <a:t>3</a:t>
            </a:r>
            <a:r>
              <a:rPr lang="en-US" altLang="zh-CN" b="1" dirty="0"/>
              <a:t>=2</a:t>
            </a:r>
            <a:r>
              <a:rPr lang="en-US" altLang="zh-CN" b="1" dirty="0">
                <a:sym typeface="Symbol" pitchFamily="18" charset="2"/>
              </a:rPr>
              <a:t> (t</a:t>
            </a:r>
            <a:r>
              <a:rPr lang="en-US" altLang="zh-CN" b="1" baseline="-25000" dirty="0">
                <a:sym typeface="Symbol" pitchFamily="18" charset="2"/>
              </a:rPr>
              <a:t>1</a:t>
            </a:r>
            <a:r>
              <a:rPr lang="en-US" altLang="zh-CN" b="1" dirty="0">
                <a:sym typeface="Symbol" pitchFamily="18" charset="2"/>
              </a:rPr>
              <a:t> x t</a:t>
            </a:r>
            <a:r>
              <a:rPr lang="en-US" altLang="zh-CN" b="1" baseline="-25000" dirty="0">
                <a:sym typeface="Symbol" pitchFamily="18" charset="2"/>
              </a:rPr>
              <a:t>2</a:t>
            </a:r>
            <a:r>
              <a:rPr lang="en-US" altLang="zh-CN" b="1" dirty="0">
                <a:sym typeface="Symbol" pitchFamily="18" charset="2"/>
              </a:rPr>
              <a:t>) / </a:t>
            </a:r>
            <a:r>
              <a:rPr lang="en-US" altLang="zh-CN" b="1" dirty="0">
                <a:cs typeface="Times New Roman" pitchFamily="18" charset="0"/>
              </a:rPr>
              <a:t>Ω</a:t>
            </a:r>
            <a:endParaRPr lang="en-US" altLang="zh-CN" b="1" baseline="-25000" dirty="0">
              <a:cs typeface="Times New Roman" pitchFamily="18" charset="0"/>
            </a:endParaRPr>
          </a:p>
          <a:p>
            <a:pPr marL="342900" indent="-342900" eaLnBrk="1" hangingPunct="1">
              <a:lnSpc>
                <a:spcPct val="150000"/>
              </a:lnSpc>
              <a:spcBef>
                <a:spcPct val="50000"/>
              </a:spcBef>
              <a:buFont typeface="Arial" panose="020B0604020202020204" pitchFamily="34" charset="0"/>
              <a:buChar char="•"/>
            </a:pPr>
            <a:r>
              <a:rPr lang="en-US" altLang="zh-CN" b="1" dirty="0"/>
              <a:t>Examples</a:t>
            </a:r>
            <a:r>
              <a:rPr lang="zh-CN" altLang="en-US" b="1" dirty="0"/>
              <a:t>：</a:t>
            </a:r>
            <a:r>
              <a:rPr lang="en-US" altLang="zh-CN" b="1" dirty="0" err="1"/>
              <a:t>sc</a:t>
            </a:r>
            <a:r>
              <a:rPr lang="zh-CN" altLang="en-US" b="1" dirty="0"/>
              <a:t> </a:t>
            </a:r>
            <a:r>
              <a:rPr lang="en-US" altLang="zh-CN" b="1" dirty="0"/>
              <a:t> &lt;==&gt; </a:t>
            </a:r>
            <a:r>
              <a:rPr lang="en-US" altLang="zh-CN" b="1" dirty="0" err="1"/>
              <a:t>sc</a:t>
            </a:r>
            <a:r>
              <a:rPr lang="en-US" altLang="zh-CN" b="1" dirty="0"/>
              <a:t>         </a:t>
            </a:r>
            <a:r>
              <a:rPr lang="en-US" altLang="zh-CN" b="1" dirty="0" err="1"/>
              <a:t>fcc</a:t>
            </a:r>
            <a:r>
              <a:rPr lang="zh-CN" altLang="en-US" b="1" dirty="0"/>
              <a:t> </a:t>
            </a:r>
            <a:r>
              <a:rPr lang="en-US" altLang="zh-CN" b="1" dirty="0"/>
              <a:t>&lt;==&gt; bcc               </a:t>
            </a:r>
            <a:r>
              <a:rPr lang="en-US" altLang="zh-CN" b="1" dirty="0" err="1"/>
              <a:t>bcc</a:t>
            </a:r>
            <a:r>
              <a:rPr lang="zh-CN" altLang="en-US" b="1" dirty="0"/>
              <a:t> </a:t>
            </a:r>
            <a:r>
              <a:rPr lang="en-US" altLang="zh-CN" b="1" dirty="0"/>
              <a:t>&lt;==&gt; </a:t>
            </a:r>
            <a:r>
              <a:rPr lang="en-US" altLang="zh-CN" b="1" dirty="0" err="1"/>
              <a:t>fcc</a:t>
            </a:r>
            <a:r>
              <a:rPr lang="en-US" altLang="zh-CN" b="1" dirty="0"/>
              <a:t>   </a:t>
            </a:r>
          </a:p>
        </p:txBody>
      </p:sp>
      <p:sp>
        <p:nvSpPr>
          <p:cNvPr id="5" name="Rectangle 3"/>
          <p:cNvSpPr txBox="1">
            <a:spLocks noChangeArrowheads="1"/>
          </p:cNvSpPr>
          <p:nvPr/>
        </p:nvSpPr>
        <p:spPr>
          <a:xfrm>
            <a:off x="107504" y="609600"/>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1" dirty="0"/>
              <a:t>reciprocal space</a:t>
            </a:r>
            <a:endParaRPr lang="zh-CN" altLang="en-US" sz="2400" b="1" dirty="0"/>
          </a:p>
        </p:txBody>
      </p:sp>
    </p:spTree>
    <p:extLst>
      <p:ext uri="{BB962C8B-B14F-4D97-AF65-F5344CB8AC3E}">
        <p14:creationId xmlns:p14="http://schemas.microsoft.com/office/powerpoint/2010/main" val="1241422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609600"/>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b="1" dirty="0"/>
              <a:t>Useful Properties</a:t>
            </a:r>
            <a:endParaRPr lang="zh-CN" altLang="en-US" sz="2400" b="1" dirty="0"/>
          </a:p>
        </p:txBody>
      </p:sp>
      <p:sp>
        <p:nvSpPr>
          <p:cNvPr id="3" name="Rectangle 2"/>
          <p:cNvSpPr>
            <a:spLocks noChangeArrowheads="1"/>
          </p:cNvSpPr>
          <p:nvPr/>
        </p:nvSpPr>
        <p:spPr bwMode="auto">
          <a:xfrm>
            <a:off x="251520" y="1916832"/>
            <a:ext cx="8382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marL="342900" indent="-342900" eaLnBrk="1" hangingPunct="1">
              <a:lnSpc>
                <a:spcPct val="150000"/>
              </a:lnSpc>
              <a:buFont typeface="Arial" panose="020B0604020202020204" pitchFamily="34" charset="0"/>
              <a:buChar char="•"/>
            </a:pPr>
            <a:r>
              <a:rPr lang="en-US" altLang="zh-CN" dirty="0"/>
              <a:t>The direct and reciprocal lattices obey some simple useful properties</a:t>
            </a:r>
          </a:p>
          <a:p>
            <a:pPr marL="1085850" lvl="1" indent="-342900" eaLnBrk="1" hangingPunct="1">
              <a:lnSpc>
                <a:spcPct val="150000"/>
              </a:lnSpc>
              <a:buFont typeface="Arial" panose="020B0604020202020204" pitchFamily="34" charset="0"/>
              <a:buChar char="•"/>
            </a:pPr>
            <a:r>
              <a:rPr lang="en-US" altLang="zh-CN" dirty="0"/>
              <a:t>1</a:t>
            </a:r>
            <a:r>
              <a:rPr lang="zh-CN" altLang="en-US" dirty="0"/>
              <a:t>， </a:t>
            </a:r>
            <a:r>
              <a:rPr lang="en-US" altLang="zh-CN" dirty="0"/>
              <a:t>the volume </a:t>
            </a:r>
            <a:r>
              <a:rPr lang="el-GR" altLang="zh-CN" dirty="0"/>
              <a:t>Ω</a:t>
            </a:r>
            <a:r>
              <a:rPr lang="en-US" altLang="zh-CN" baseline="-25000" dirty="0">
                <a:sym typeface="Symbol" pitchFamily="18" charset="2"/>
              </a:rPr>
              <a:t>k</a:t>
            </a:r>
            <a:r>
              <a:rPr lang="en-US" altLang="zh-CN" dirty="0">
                <a:sym typeface="Symbol" pitchFamily="18" charset="2"/>
              </a:rPr>
              <a:t> of the unit cell in the reciprocal space is (2</a:t>
            </a:r>
            <a:r>
              <a:rPr lang="el-GR" altLang="zh-CN" dirty="0">
                <a:sym typeface="Symbol" pitchFamily="18" charset="2"/>
              </a:rPr>
              <a:t>π</a:t>
            </a:r>
            <a:r>
              <a:rPr lang="en-US" altLang="zh-CN" dirty="0">
                <a:sym typeface="Symbol" pitchFamily="18" charset="2"/>
              </a:rPr>
              <a:t>)</a:t>
            </a:r>
            <a:r>
              <a:rPr lang="en-US" altLang="zh-CN" baseline="30000" dirty="0">
                <a:sym typeface="Symbol" pitchFamily="18" charset="2"/>
              </a:rPr>
              <a:t>3</a:t>
            </a:r>
            <a:r>
              <a:rPr lang="en-US" altLang="zh-CN" dirty="0">
                <a:sym typeface="Symbol" pitchFamily="18" charset="2"/>
              </a:rPr>
              <a:t> times the reciprocal of the volume of the unit cell in the direct lattice. </a:t>
            </a:r>
          </a:p>
          <a:p>
            <a:pPr eaLnBrk="1" hangingPunct="1">
              <a:lnSpc>
                <a:spcPct val="150000"/>
              </a:lnSpc>
            </a:pPr>
            <a:r>
              <a:rPr lang="en-US" altLang="zh-CN" dirty="0">
                <a:sym typeface="Symbol" pitchFamily="18" charset="2"/>
              </a:rPr>
              <a:t>	Will be assigned as a homework to prove this</a:t>
            </a:r>
          </a:p>
          <a:p>
            <a:pPr marL="1085850" lvl="1" indent="-342900" eaLnBrk="1" hangingPunct="1">
              <a:lnSpc>
                <a:spcPct val="150000"/>
              </a:lnSpc>
              <a:buFont typeface="Arial" panose="020B0604020202020204" pitchFamily="34" charset="0"/>
              <a:buChar char="•"/>
            </a:pPr>
            <a:r>
              <a:rPr lang="en-US" altLang="zh-CN" dirty="0">
                <a:sym typeface="Symbol" pitchFamily="18" charset="2"/>
              </a:rPr>
              <a:t>2, g</a:t>
            </a:r>
            <a:r>
              <a:rPr lang="en-US" altLang="zh-CN" baseline="-25000" dirty="0">
                <a:sym typeface="Symbol" pitchFamily="18" charset="2"/>
              </a:rPr>
              <a:t> </a:t>
            </a:r>
            <a:r>
              <a:rPr lang="en-US" altLang="zh-CN" baseline="-25000" dirty="0" err="1">
                <a:sym typeface="Symbol" pitchFamily="18" charset="2"/>
              </a:rPr>
              <a:t>m</a:t>
            </a:r>
            <a:r>
              <a:rPr lang="en-US" altLang="zh-CN" dirty="0" err="1">
                <a:sym typeface="Symbol" pitchFamily="18" charset="2"/>
              </a:rPr>
              <a:t>∙t</a:t>
            </a:r>
            <a:r>
              <a:rPr lang="en-US" altLang="zh-CN" baseline="-25000" dirty="0">
                <a:sym typeface="Symbol" pitchFamily="18" charset="2"/>
              </a:rPr>
              <a:t> n </a:t>
            </a:r>
            <a:r>
              <a:rPr lang="en-US" altLang="zh-CN" dirty="0">
                <a:sym typeface="Symbol" pitchFamily="18" charset="2"/>
              </a:rPr>
              <a:t>=integer∙2</a:t>
            </a:r>
            <a:r>
              <a:rPr lang="el-GR" altLang="zh-CN" dirty="0">
                <a:sym typeface="Symbol" pitchFamily="18" charset="2"/>
              </a:rPr>
              <a:t>π</a:t>
            </a:r>
            <a:endParaRPr lang="en-US" altLang="zh-CN" dirty="0">
              <a:sym typeface="Symbol" pitchFamily="18" charset="2"/>
            </a:endParaRPr>
          </a:p>
          <a:p>
            <a:pPr marL="1085850" lvl="1" indent="-342900" eaLnBrk="1" hangingPunct="1">
              <a:lnSpc>
                <a:spcPct val="150000"/>
              </a:lnSpc>
              <a:buFont typeface="Arial" panose="020B0604020202020204" pitchFamily="34" charset="0"/>
              <a:buChar char="•"/>
            </a:pPr>
            <a:r>
              <a:rPr lang="en-US" altLang="zh-CN" dirty="0">
                <a:sym typeface="Symbol" pitchFamily="18" charset="2"/>
              </a:rPr>
              <a:t>3, If a vector q satisfies the relation , </a:t>
            </a:r>
            <a:r>
              <a:rPr lang="en-US" altLang="zh-CN" dirty="0" err="1">
                <a:sym typeface="Symbol" pitchFamily="18" charset="2"/>
              </a:rPr>
              <a:t>q∙t</a:t>
            </a:r>
            <a:r>
              <a:rPr lang="en-US" altLang="zh-CN" baseline="-25000" dirty="0">
                <a:sym typeface="Symbol" pitchFamily="18" charset="2"/>
              </a:rPr>
              <a:t> n </a:t>
            </a:r>
            <a:r>
              <a:rPr lang="en-US" altLang="zh-CN" dirty="0">
                <a:sym typeface="Symbol" pitchFamily="18" charset="2"/>
              </a:rPr>
              <a:t>=integer∙2</a:t>
            </a:r>
            <a:r>
              <a:rPr lang="el-GR" altLang="zh-CN" dirty="0">
                <a:sym typeface="Symbol" pitchFamily="18" charset="2"/>
              </a:rPr>
              <a:t>π</a:t>
            </a:r>
            <a:r>
              <a:rPr lang="en-US" altLang="zh-CN" dirty="0">
                <a:sym typeface="Symbol" pitchFamily="18" charset="2"/>
              </a:rPr>
              <a:t> for any t</a:t>
            </a:r>
            <a:r>
              <a:rPr lang="en-US" altLang="zh-CN" baseline="-25000" dirty="0">
                <a:sym typeface="Symbol" pitchFamily="18" charset="2"/>
              </a:rPr>
              <a:t> n </a:t>
            </a:r>
            <a:r>
              <a:rPr lang="en-US" altLang="zh-CN" dirty="0">
                <a:sym typeface="Symbol" pitchFamily="18" charset="2"/>
              </a:rPr>
              <a:t>, q has to be a </a:t>
            </a:r>
            <a:r>
              <a:rPr lang="en-US" altLang="zh-CN" dirty="0" err="1">
                <a:sym typeface="Symbol" pitchFamily="18" charset="2"/>
              </a:rPr>
              <a:t>reciprocacl</a:t>
            </a:r>
            <a:r>
              <a:rPr lang="en-US" altLang="zh-CN" dirty="0">
                <a:sym typeface="Symbol" pitchFamily="18" charset="2"/>
              </a:rPr>
              <a:t> lattice vector.</a:t>
            </a:r>
          </a:p>
          <a:p>
            <a:pPr marL="1085850" lvl="1" indent="-342900" eaLnBrk="1" hangingPunct="1">
              <a:lnSpc>
                <a:spcPct val="150000"/>
              </a:lnSpc>
              <a:buFont typeface="Arial" panose="020B0604020202020204" pitchFamily="34" charset="0"/>
              <a:buChar char="•"/>
            </a:pPr>
            <a:r>
              <a:rPr lang="en-US" altLang="zh-CN" dirty="0">
                <a:sym typeface="Symbol" pitchFamily="18" charset="2"/>
              </a:rPr>
              <a:t>4, A plane wave </a:t>
            </a:r>
            <a:r>
              <a:rPr lang="en-US" altLang="zh-CN" dirty="0" err="1">
                <a:sym typeface="Symbol" pitchFamily="18" charset="2"/>
              </a:rPr>
              <a:t>exp</a:t>
            </a:r>
            <a:r>
              <a:rPr lang="en-US" altLang="zh-CN" dirty="0">
                <a:sym typeface="Symbol" pitchFamily="18" charset="2"/>
              </a:rPr>
              <a:t>(</a:t>
            </a:r>
            <a:r>
              <a:rPr lang="en-US" altLang="zh-CN" dirty="0" err="1">
                <a:sym typeface="Symbol" pitchFamily="18" charset="2"/>
              </a:rPr>
              <a:t>ik</a:t>
            </a:r>
            <a:r>
              <a:rPr lang="en-US" altLang="zh-CN" dirty="0">
                <a:sym typeface="Symbol" pitchFamily="18" charset="2"/>
              </a:rPr>
              <a:t> ∙r) has the lattice periodicity </a:t>
            </a:r>
            <a:r>
              <a:rPr lang="en-US" altLang="zh-CN" b="1" dirty="0">
                <a:sym typeface="Symbol" pitchFamily="18" charset="2"/>
              </a:rPr>
              <a:t>if and only if </a:t>
            </a:r>
            <a:r>
              <a:rPr lang="en-US" altLang="zh-CN" dirty="0">
                <a:sym typeface="Symbol" pitchFamily="18" charset="2"/>
              </a:rPr>
              <a:t>the </a:t>
            </a:r>
            <a:r>
              <a:rPr lang="en-US" altLang="zh-CN" dirty="0" err="1">
                <a:sym typeface="Symbol" pitchFamily="18" charset="2"/>
              </a:rPr>
              <a:t>wavevector</a:t>
            </a:r>
            <a:r>
              <a:rPr lang="en-US" altLang="zh-CN" dirty="0">
                <a:sym typeface="Symbol" pitchFamily="18" charset="2"/>
              </a:rPr>
              <a:t> k equals a reciprocal lattice vector. </a:t>
            </a:r>
          </a:p>
          <a:p>
            <a:pPr eaLnBrk="1" hangingPunct="1">
              <a:lnSpc>
                <a:spcPct val="150000"/>
              </a:lnSpc>
            </a:pPr>
            <a:r>
              <a:rPr lang="en-US" altLang="zh-CN" dirty="0">
                <a:sym typeface="Symbol" pitchFamily="18" charset="2"/>
              </a:rPr>
              <a:t>	W(r) = </a:t>
            </a:r>
            <a:r>
              <a:rPr lang="en-US" altLang="zh-CN" dirty="0" err="1">
                <a:sym typeface="Symbol" pitchFamily="18" charset="2"/>
              </a:rPr>
              <a:t>exp</a:t>
            </a:r>
            <a:r>
              <a:rPr lang="en-US" altLang="zh-CN" dirty="0">
                <a:sym typeface="Symbol" pitchFamily="18" charset="2"/>
              </a:rPr>
              <a:t>(</a:t>
            </a:r>
            <a:r>
              <a:rPr lang="en-US" altLang="zh-CN" dirty="0" err="1">
                <a:sym typeface="Symbol" pitchFamily="18" charset="2"/>
              </a:rPr>
              <a:t>i</a:t>
            </a:r>
            <a:r>
              <a:rPr lang="en-US" altLang="zh-CN" dirty="0">
                <a:sym typeface="Symbol" pitchFamily="18" charset="2"/>
              </a:rPr>
              <a:t> g</a:t>
            </a:r>
            <a:r>
              <a:rPr lang="en-US" altLang="zh-CN" baseline="-25000" dirty="0">
                <a:sym typeface="Symbol" pitchFamily="18" charset="2"/>
              </a:rPr>
              <a:t> m</a:t>
            </a:r>
            <a:r>
              <a:rPr lang="en-US" altLang="zh-CN" dirty="0">
                <a:sym typeface="Symbol" pitchFamily="18" charset="2"/>
              </a:rPr>
              <a:t> ∙r)</a:t>
            </a:r>
          </a:p>
        </p:txBody>
      </p:sp>
    </p:spTree>
    <p:extLst>
      <p:ext uri="{BB962C8B-B14F-4D97-AF65-F5344CB8AC3E}">
        <p14:creationId xmlns:p14="http://schemas.microsoft.com/office/powerpoint/2010/main" val="154232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62" t="26461" r="26801" b="16396"/>
          <a:stretch/>
        </p:blipFill>
        <p:spPr bwMode="auto">
          <a:xfrm>
            <a:off x="1259632" y="1196752"/>
            <a:ext cx="5391398" cy="418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48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609600"/>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t>Fourier expansion</a:t>
            </a:r>
            <a:endParaRPr lang="zh-CN" altLang="en-US" sz="3200" b="1" dirty="0"/>
          </a:p>
        </p:txBody>
      </p:sp>
      <mc:AlternateContent xmlns:mc="http://schemas.openxmlformats.org/markup-compatibility/2006" xmlns:a14="http://schemas.microsoft.com/office/drawing/2010/main">
        <mc:Choice Requires="a14">
          <p:sp>
            <p:nvSpPr>
              <p:cNvPr id="3" name="矩形 2"/>
              <p:cNvSpPr/>
              <p:nvPr/>
            </p:nvSpPr>
            <p:spPr>
              <a:xfrm>
                <a:off x="683568" y="1124744"/>
                <a:ext cx="8064896" cy="6061659"/>
              </a:xfrm>
              <a:prstGeom prst="rect">
                <a:avLst/>
              </a:prstGeom>
            </p:spPr>
            <p:txBody>
              <a:bodyPr wrap="square">
                <a:spAutoFit/>
              </a:bodyPr>
              <a:lstStyle/>
              <a:p>
                <a:pPr marL="457200" indent="-457200">
                  <a:lnSpc>
                    <a:spcPct val="150000"/>
                  </a:lnSpc>
                  <a:buFont typeface="Arial" panose="020B0604020202020204" pitchFamily="34" charset="0"/>
                  <a:buChar char="•"/>
                </a:pPr>
                <a:r>
                  <a:rPr lang="en-US" altLang="zh-CN" sz="3200" dirty="0">
                    <a:sym typeface="Symbol" pitchFamily="18" charset="2"/>
                  </a:rPr>
                  <a:t>Plane wave: W(r) = </a:t>
                </a:r>
                <a:r>
                  <a:rPr lang="en-US" altLang="zh-CN" sz="3200" dirty="0" err="1">
                    <a:sym typeface="Symbol" pitchFamily="18" charset="2"/>
                  </a:rPr>
                  <a:t>exp</a:t>
                </a:r>
                <a:r>
                  <a:rPr lang="en-US" altLang="zh-CN" sz="3200" dirty="0">
                    <a:sym typeface="Symbol" pitchFamily="18" charset="2"/>
                  </a:rPr>
                  <a:t>(</a:t>
                </a:r>
                <a:r>
                  <a:rPr lang="en-US" altLang="zh-CN" sz="3200" dirty="0" err="1">
                    <a:sym typeface="Symbol" pitchFamily="18" charset="2"/>
                  </a:rPr>
                  <a:t>i</a:t>
                </a:r>
                <a:r>
                  <a:rPr lang="en-US" altLang="zh-CN" sz="3200" dirty="0">
                    <a:sym typeface="Symbol" pitchFamily="18" charset="2"/>
                  </a:rPr>
                  <a:t> g</a:t>
                </a:r>
                <a:r>
                  <a:rPr lang="en-US" altLang="zh-CN" sz="3200" baseline="-25000" dirty="0">
                    <a:sym typeface="Symbol" pitchFamily="18" charset="2"/>
                  </a:rPr>
                  <a:t> m</a:t>
                </a:r>
                <a:r>
                  <a:rPr lang="en-US" altLang="zh-CN" sz="3200" dirty="0">
                    <a:sym typeface="Symbol" pitchFamily="18" charset="2"/>
                  </a:rPr>
                  <a:t> ∙r) remain unchanged if we replace r==&gt; </a:t>
                </a:r>
                <a:r>
                  <a:rPr lang="en-US" altLang="zh-CN" sz="3200" dirty="0" err="1">
                    <a:sym typeface="Symbol" pitchFamily="18" charset="2"/>
                  </a:rPr>
                  <a:t>r+t</a:t>
                </a:r>
                <a:r>
                  <a:rPr lang="en-US" altLang="zh-CN" sz="3200" baseline="-25000" dirty="0" err="1">
                    <a:sym typeface="Symbol" pitchFamily="18" charset="2"/>
                  </a:rPr>
                  <a:t>n</a:t>
                </a:r>
                <a:r>
                  <a:rPr lang="en-US" altLang="zh-CN" sz="3200" dirty="0">
                    <a:sym typeface="Symbol" pitchFamily="18" charset="2"/>
                  </a:rPr>
                  <a:t>.</a:t>
                </a:r>
              </a:p>
              <a:p>
                <a:pPr marL="457200" indent="-457200">
                  <a:lnSpc>
                    <a:spcPct val="150000"/>
                  </a:lnSpc>
                  <a:buFont typeface="Arial" panose="020B0604020202020204" pitchFamily="34" charset="0"/>
                  <a:buChar char="•"/>
                </a:pPr>
                <a:r>
                  <a:rPr lang="en-US" altLang="zh-CN" sz="3200" dirty="0">
                    <a:sym typeface="Symbol" pitchFamily="18" charset="2"/>
                  </a:rPr>
                  <a:t>A function </a:t>
                </a:r>
                <a:r>
                  <a:rPr lang="en-US" altLang="zh-CN" sz="3200" dirty="0" smtClean="0">
                    <a:sym typeface="Symbol" pitchFamily="18" charset="2"/>
                  </a:rPr>
                  <a:t>F(r) </a:t>
                </a:r>
                <a:r>
                  <a:rPr lang="en-US" altLang="zh-CN" sz="3200" dirty="0">
                    <a:sym typeface="Symbol" pitchFamily="18" charset="2"/>
                  </a:rPr>
                  <a:t>periodic in the direct lattice can be expanded in the form</a:t>
                </a:r>
              </a:p>
              <a:p>
                <a:pPr marL="914400" lvl="1" indent="-457200">
                  <a:lnSpc>
                    <a:spcPct val="150000"/>
                  </a:lnSpc>
                  <a:buFont typeface="Arial" panose="020B0604020202020204" pitchFamily="34" charset="0"/>
                  <a:buChar char="•"/>
                </a:pPr>
                <a:r>
                  <a:rPr lang="en-US" altLang="zh-CN" sz="3200" dirty="0">
                    <a:sym typeface="Symbol" pitchFamily="18" charset="2"/>
                  </a:rPr>
                  <a:t>F(r)= </a:t>
                </a:r>
                <a14:m>
                  <m:oMath xmlns:m="http://schemas.openxmlformats.org/officeDocument/2006/math">
                    <m:nary>
                      <m:naryPr>
                        <m:chr m:val="∑"/>
                        <m:supHide m:val="on"/>
                        <m:ctrlPr>
                          <a:rPr lang="en-US" altLang="zh-CN" sz="3200" i="1" smtClean="0">
                            <a:latin typeface="Cambria Math" panose="02040503050406030204" pitchFamily="18" charset="0"/>
                            <a:sym typeface="Symbol" pitchFamily="18" charset="2"/>
                          </a:rPr>
                        </m:ctrlPr>
                      </m:naryPr>
                      <m:sub>
                        <m:r>
                          <m:rPr>
                            <m:brk m:alnAt="7"/>
                          </m:rPr>
                          <a:rPr lang="en-US" altLang="zh-CN" sz="3200" b="0" i="1" smtClean="0">
                            <a:latin typeface="Cambria Math"/>
                            <a:sym typeface="Symbol" pitchFamily="18" charset="2"/>
                          </a:rPr>
                          <m:t>𝑔</m:t>
                        </m:r>
                        <m:r>
                          <a:rPr lang="en-US" altLang="zh-CN" sz="3200" b="0" i="1" baseline="-25000" smtClean="0">
                            <a:latin typeface="Cambria Math"/>
                            <a:sym typeface="Symbol" pitchFamily="18" charset="2"/>
                          </a:rPr>
                          <m:t>𝑚</m:t>
                        </m:r>
                      </m:sub>
                      <m:sup/>
                      <m:e>
                        <m:r>
                          <a:rPr lang="en-US" altLang="zh-CN" sz="3200" b="0" i="1" smtClean="0">
                            <a:latin typeface="Cambria Math"/>
                            <a:sym typeface="Symbol" pitchFamily="18" charset="2"/>
                          </a:rPr>
                          <m:t>𝑓</m:t>
                        </m:r>
                      </m:e>
                    </m:nary>
                    <m:r>
                      <m:rPr>
                        <m:brk m:alnAt="7"/>
                      </m:rPr>
                      <a:rPr lang="en-US" altLang="zh-CN" sz="3200" i="1" baseline="-25000">
                        <a:latin typeface="Cambria Math"/>
                        <a:sym typeface="Symbol" pitchFamily="18" charset="2"/>
                      </a:rPr>
                      <m:t>𝑚</m:t>
                    </m:r>
                    <m:r>
                      <a:rPr lang="en-US" altLang="zh-CN" sz="3200" b="0" i="1" smtClean="0">
                        <a:latin typeface="Cambria Math"/>
                        <a:sym typeface="Symbol" pitchFamily="18" charset="2"/>
                      </a:rPr>
                      <m:t>𝑒𝑥𝑝</m:t>
                    </m:r>
                  </m:oMath>
                </a14:m>
                <a:r>
                  <a:rPr lang="en-US" altLang="zh-CN" sz="3200" dirty="0">
                    <a:sym typeface="Symbol" pitchFamily="18" charset="2"/>
                  </a:rPr>
                  <a:t>(</a:t>
                </a:r>
                <a:r>
                  <a:rPr lang="en-US" altLang="zh-CN" sz="3200" dirty="0" err="1">
                    <a:sym typeface="Symbol" pitchFamily="18" charset="2"/>
                  </a:rPr>
                  <a:t>i</a:t>
                </a:r>
                <a:r>
                  <a:rPr lang="en-US" altLang="zh-CN" sz="3200" dirty="0">
                    <a:sym typeface="Symbol" pitchFamily="18" charset="2"/>
                  </a:rPr>
                  <a:t> g</a:t>
                </a:r>
                <a:r>
                  <a:rPr lang="en-US" altLang="zh-CN" sz="3200" baseline="-25000" dirty="0">
                    <a:sym typeface="Symbol" pitchFamily="18" charset="2"/>
                  </a:rPr>
                  <a:t> m</a:t>
                </a:r>
                <a:r>
                  <a:rPr lang="en-US" altLang="zh-CN" sz="3200" dirty="0">
                    <a:sym typeface="Symbol" pitchFamily="18" charset="2"/>
                  </a:rPr>
                  <a:t> ∙r)</a:t>
                </a:r>
              </a:p>
              <a:p>
                <a:pPr>
                  <a:lnSpc>
                    <a:spcPct val="150000"/>
                  </a:lnSpc>
                </a:pPr>
                <a:r>
                  <a:rPr lang="en-US" altLang="zh-CN" sz="3200" dirty="0">
                    <a:sym typeface="Symbol" pitchFamily="18" charset="2"/>
                  </a:rPr>
                  <a:t>	Where, the sum is over reciprocal lattice 	vectors. </a:t>
                </a:r>
              </a:p>
              <a:p>
                <a:pPr>
                  <a:lnSpc>
                    <a:spcPct val="150000"/>
                  </a:lnSpc>
                </a:pPr>
                <a:endParaRPr lang="en-US" altLang="zh-CN" sz="3200" dirty="0">
                  <a:sym typeface="Symbol" pitchFamily="18" charset="2"/>
                </a:endParaRPr>
              </a:p>
            </p:txBody>
          </p:sp>
        </mc:Choice>
        <mc:Fallback xmlns="">
          <p:sp>
            <p:nvSpPr>
              <p:cNvPr id="3" name="矩形 2"/>
              <p:cNvSpPr>
                <a:spLocks noRot="1" noChangeAspect="1" noMove="1" noResize="1" noEditPoints="1" noAdjustHandles="1" noChangeArrowheads="1" noChangeShapeType="1" noTextEdit="1"/>
              </p:cNvSpPr>
              <p:nvPr/>
            </p:nvSpPr>
            <p:spPr>
              <a:xfrm>
                <a:off x="683568" y="1124744"/>
                <a:ext cx="8064896" cy="6061659"/>
              </a:xfrm>
              <a:prstGeom prst="rect">
                <a:avLst/>
              </a:prstGeom>
              <a:blipFill>
                <a:blip r:embed="rId2"/>
                <a:stretch>
                  <a:fillRect l="-17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534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3762" y="404664"/>
            <a:ext cx="7344816" cy="618630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sym typeface="Symbol" pitchFamily="18" charset="2"/>
              </a:rPr>
              <a:t>g</a:t>
            </a:r>
            <a:r>
              <a:rPr lang="en-US" altLang="zh-CN" sz="2400" baseline="-25000" dirty="0">
                <a:sym typeface="Symbol" pitchFamily="18" charset="2"/>
              </a:rPr>
              <a:t> </a:t>
            </a:r>
            <a:r>
              <a:rPr lang="en-US" altLang="zh-CN" sz="2400" baseline="-25000" dirty="0" err="1">
                <a:sym typeface="Symbol" pitchFamily="18" charset="2"/>
              </a:rPr>
              <a:t>m</a:t>
            </a:r>
            <a:r>
              <a:rPr lang="en-US" altLang="zh-CN" sz="2400" dirty="0" err="1">
                <a:sym typeface="Symbol" pitchFamily="18" charset="2"/>
              </a:rPr>
              <a:t>∙t</a:t>
            </a:r>
            <a:r>
              <a:rPr lang="en-US" altLang="zh-CN" sz="2400" baseline="-25000" dirty="0">
                <a:sym typeface="Symbol" pitchFamily="18" charset="2"/>
              </a:rPr>
              <a:t> n </a:t>
            </a:r>
            <a:r>
              <a:rPr lang="en-US" altLang="zh-CN" sz="2400" dirty="0">
                <a:sym typeface="Symbol" pitchFamily="18" charset="2"/>
              </a:rPr>
              <a:t>=integer∙2</a:t>
            </a:r>
            <a:r>
              <a:rPr lang="el-GR" altLang="zh-CN" sz="2400" dirty="0">
                <a:sym typeface="Symbol" pitchFamily="18" charset="2"/>
              </a:rPr>
              <a:t>π</a:t>
            </a:r>
            <a:endParaRPr lang="en-US" altLang="zh-CN" sz="2400" dirty="0">
              <a:sym typeface="Symbol" pitchFamily="18" charset="2"/>
            </a:endParaRPr>
          </a:p>
          <a:p>
            <a:pPr marL="342900" indent="-342900">
              <a:lnSpc>
                <a:spcPct val="150000"/>
              </a:lnSpc>
              <a:buFont typeface="Arial" panose="020B0604020202020204" pitchFamily="34" charset="0"/>
              <a:buChar char="•"/>
            </a:pPr>
            <a:r>
              <a:rPr lang="en-US" altLang="zh-CN" sz="2400" dirty="0">
                <a:sym typeface="Symbol" pitchFamily="18" charset="2"/>
              </a:rPr>
              <a:t>Consider a family of planes in the direct space defined by the equations:</a:t>
            </a:r>
          </a:p>
          <a:p>
            <a:pPr>
              <a:lnSpc>
                <a:spcPct val="150000"/>
              </a:lnSpc>
            </a:pPr>
            <a:r>
              <a:rPr lang="en-US" altLang="zh-CN" sz="2400" dirty="0">
                <a:sym typeface="Symbol" pitchFamily="18" charset="2"/>
              </a:rPr>
              <a:t>	g</a:t>
            </a:r>
            <a:r>
              <a:rPr lang="en-US" altLang="zh-CN" sz="2400" baseline="-25000" dirty="0">
                <a:sym typeface="Symbol" pitchFamily="18" charset="2"/>
              </a:rPr>
              <a:t> </a:t>
            </a:r>
            <a:r>
              <a:rPr lang="en-US" altLang="zh-CN" sz="2400" baseline="-25000" dirty="0" err="1">
                <a:sym typeface="Symbol" pitchFamily="18" charset="2"/>
              </a:rPr>
              <a:t>m</a:t>
            </a:r>
            <a:r>
              <a:rPr lang="en-US" altLang="zh-CN" sz="2400" dirty="0" err="1">
                <a:sym typeface="Symbol" pitchFamily="18" charset="2"/>
              </a:rPr>
              <a:t>∙r</a:t>
            </a:r>
            <a:r>
              <a:rPr lang="en-US" altLang="zh-CN" sz="2400" baseline="-25000" dirty="0">
                <a:sym typeface="Symbol" pitchFamily="18" charset="2"/>
              </a:rPr>
              <a:t> </a:t>
            </a:r>
            <a:r>
              <a:rPr lang="en-US" altLang="zh-CN" sz="2400" dirty="0">
                <a:sym typeface="Symbol" pitchFamily="18" charset="2"/>
              </a:rPr>
              <a:t>=integer∙2</a:t>
            </a:r>
            <a:r>
              <a:rPr lang="el-GR" altLang="zh-CN" sz="2400" dirty="0">
                <a:sym typeface="Symbol" pitchFamily="18" charset="2"/>
              </a:rPr>
              <a:t>π</a:t>
            </a:r>
            <a:endParaRPr lang="en-US" altLang="zh-CN" sz="2400" dirty="0">
              <a:sym typeface="Symbol" pitchFamily="18" charset="2"/>
            </a:endParaRPr>
          </a:p>
          <a:p>
            <a:pPr marL="800100" lvl="1" indent="-342900">
              <a:lnSpc>
                <a:spcPct val="150000"/>
              </a:lnSpc>
              <a:buFont typeface="Arial" panose="020B0604020202020204" pitchFamily="34" charset="0"/>
              <a:buChar char="•"/>
            </a:pPr>
            <a:r>
              <a:rPr lang="en-US" altLang="zh-CN" sz="2400" dirty="0">
                <a:sym typeface="Symbol" pitchFamily="18" charset="2"/>
              </a:rPr>
              <a:t>All translation vectors belong to the family of planes.</a:t>
            </a:r>
          </a:p>
          <a:p>
            <a:pPr marL="800100" lvl="1" indent="-342900">
              <a:lnSpc>
                <a:spcPct val="150000"/>
              </a:lnSpc>
              <a:buFont typeface="Arial" panose="020B0604020202020204" pitchFamily="34" charset="0"/>
              <a:buChar char="•"/>
            </a:pPr>
            <a:r>
              <a:rPr lang="en-US" altLang="zh-CN" sz="2400" dirty="0">
                <a:sym typeface="Symbol" pitchFamily="18" charset="2"/>
              </a:rPr>
              <a:t>The distance between two consecutive planes is d= 2</a:t>
            </a:r>
            <a:r>
              <a:rPr lang="el-GR" altLang="zh-CN" sz="2400" dirty="0">
                <a:sym typeface="Symbol" pitchFamily="18" charset="2"/>
              </a:rPr>
              <a:t>π</a:t>
            </a:r>
            <a:r>
              <a:rPr lang="en-US" altLang="zh-CN" sz="2400" dirty="0">
                <a:sym typeface="Symbol" pitchFamily="18" charset="2"/>
              </a:rPr>
              <a:t>/ g</a:t>
            </a:r>
            <a:r>
              <a:rPr lang="en-US" altLang="zh-CN" sz="2400" baseline="-25000" dirty="0">
                <a:sym typeface="Symbol" pitchFamily="18" charset="2"/>
              </a:rPr>
              <a:t> m</a:t>
            </a:r>
          </a:p>
          <a:p>
            <a:pPr marL="342900" indent="-342900">
              <a:lnSpc>
                <a:spcPct val="150000"/>
              </a:lnSpc>
              <a:buFont typeface="Arial" panose="020B0604020202020204" pitchFamily="34" charset="0"/>
              <a:buChar char="•"/>
            </a:pPr>
            <a:r>
              <a:rPr lang="en-US" altLang="zh-CN" sz="2400" dirty="0">
                <a:sym typeface="Symbol" pitchFamily="18" charset="2"/>
              </a:rPr>
              <a:t>Every reciprocal lattice vector is normal to a family of parallel and equidistant  planes containing all the direct lattice points.</a:t>
            </a:r>
          </a:p>
        </p:txBody>
      </p:sp>
      <p:sp>
        <p:nvSpPr>
          <p:cNvPr id="3" name="Rectangle 3"/>
          <p:cNvSpPr txBox="1">
            <a:spLocks noChangeArrowheads="1"/>
          </p:cNvSpPr>
          <p:nvPr/>
        </p:nvSpPr>
        <p:spPr>
          <a:xfrm>
            <a:off x="-8257" y="-8965"/>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t>Distance between lattice planes</a:t>
            </a:r>
            <a:endParaRPr lang="zh-CN" altLang="en-US" sz="3200" b="1" dirty="0"/>
          </a:p>
        </p:txBody>
      </p:sp>
    </p:spTree>
    <p:extLst>
      <p:ext uri="{BB962C8B-B14F-4D97-AF65-F5344CB8AC3E}">
        <p14:creationId xmlns:p14="http://schemas.microsoft.com/office/powerpoint/2010/main" val="387618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684213" y="404813"/>
            <a:ext cx="7772400" cy="4114800"/>
          </a:xfrm>
        </p:spPr>
        <p:txBody>
          <a:bodyPr/>
          <a:lstStyle/>
          <a:p>
            <a:pPr eaLnBrk="1" hangingPunct="1"/>
            <a:r>
              <a:rPr lang="en-US" altLang="zh-CN" b="1" dirty="0"/>
              <a:t>MAX VON LAUE </a:t>
            </a:r>
            <a:r>
              <a:rPr lang="en-US" altLang="zh-CN" dirty="0"/>
              <a:t> </a:t>
            </a:r>
          </a:p>
          <a:p>
            <a:pPr eaLnBrk="1" hangingPunct="1"/>
            <a:r>
              <a:rPr lang="en-US" altLang="zh-CN" b="1" dirty="0"/>
              <a:t>1914 Nobel Laureate in Physics</a:t>
            </a:r>
            <a:r>
              <a:rPr lang="en-US" altLang="zh-CN" dirty="0"/>
              <a:t> </a:t>
            </a:r>
          </a:p>
          <a:p>
            <a:pPr eaLnBrk="1" hangingPunct="1"/>
            <a:r>
              <a:rPr lang="en-US" altLang="zh-CN" i="1" dirty="0"/>
              <a:t>for his discovery of the diffraction of X-rays by crystals.</a:t>
            </a:r>
            <a:endParaRPr lang="en-US" altLang="zh-CN" dirty="0"/>
          </a:p>
          <a:p>
            <a:pPr eaLnBrk="1" hangingPunct="1"/>
            <a:endParaRPr lang="en-US" altLang="zh-CN" dirty="0"/>
          </a:p>
        </p:txBody>
      </p:sp>
      <p:pic>
        <p:nvPicPr>
          <p:cNvPr id="72707" name="Picture 4" descr="la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056" y="2060848"/>
            <a:ext cx="229711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7" descr="https://upload.wikimedia.org/wikipedia/commons/thumb/b/b5/Laue_diffraction.svg/400px-Laue_diffra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 y="263538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mathbf{a}\cdot\mathbf{\Delta k}=2\pi 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886" y="3933056"/>
            <a:ext cx="2199498" cy="286891"/>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mathbf{c}\cdot\mathbf{\Delta k}=2\pi 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502" y="5013176"/>
            <a:ext cx="2148732" cy="29569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athbf{b}\cdot\mathbf{\Delta k}=2\pi 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886" y="4396368"/>
            <a:ext cx="2199497" cy="2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17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4"/>
          <p:cNvSpPr txBox="1">
            <a:spLocks noChangeArrowheads="1"/>
          </p:cNvSpPr>
          <p:nvPr/>
        </p:nvSpPr>
        <p:spPr bwMode="auto">
          <a:xfrm>
            <a:off x="-92075" y="236220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endParaRPr lang="zh-CN" altLang="zh-CN" sz="2400"/>
          </a:p>
        </p:txBody>
      </p:sp>
      <p:sp>
        <p:nvSpPr>
          <p:cNvPr id="11271" name="Text Box 5"/>
          <p:cNvSpPr txBox="1">
            <a:spLocks noChangeArrowheads="1"/>
          </p:cNvSpPr>
          <p:nvPr/>
        </p:nvSpPr>
        <p:spPr bwMode="auto">
          <a:xfrm>
            <a:off x="288925" y="152400"/>
            <a:ext cx="4931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r>
              <a:rPr lang="en-US" altLang="zh-CN" sz="2400" b="1" dirty="0"/>
              <a:t>Laue Condition and Bragg</a:t>
            </a:r>
            <a:r>
              <a:rPr lang="zh-CN" altLang="en-US" sz="2400" b="1" dirty="0"/>
              <a:t> </a:t>
            </a:r>
            <a:r>
              <a:rPr lang="en-US" altLang="zh-CN" sz="2400" b="1" dirty="0"/>
              <a:t>rule</a:t>
            </a:r>
            <a:endParaRPr lang="zh-CN" altLang="en-US" sz="2400" b="1" dirty="0"/>
          </a:p>
        </p:txBody>
      </p:sp>
      <p:graphicFrame>
        <p:nvGraphicFramePr>
          <p:cNvPr id="11266" name="Object 0"/>
          <p:cNvGraphicFramePr>
            <a:graphicFrameLocks noChangeAspect="1"/>
          </p:cNvGraphicFramePr>
          <p:nvPr>
            <p:extLst>
              <p:ext uri="{D42A27DB-BD31-4B8C-83A1-F6EECF244321}">
                <p14:modId xmlns:p14="http://schemas.microsoft.com/office/powerpoint/2010/main" val="3449206706"/>
              </p:ext>
            </p:extLst>
          </p:nvPr>
        </p:nvGraphicFramePr>
        <p:xfrm>
          <a:off x="4139952" y="990600"/>
          <a:ext cx="4495800" cy="901700"/>
        </p:xfrm>
        <a:graphic>
          <a:graphicData uri="http://schemas.openxmlformats.org/presentationml/2006/ole">
            <mc:AlternateContent xmlns:mc="http://schemas.openxmlformats.org/markup-compatibility/2006">
              <mc:Choice xmlns:v="urn:schemas-microsoft-com:vml" Requires="v">
                <p:oleObj spid="_x0000_s16703" name="Photo Editor 照片" r:id="rId4" imgW="5509738" imgH="1104762" progId="MSPhotoEd.3">
                  <p:embed/>
                </p:oleObj>
              </mc:Choice>
              <mc:Fallback>
                <p:oleObj name="Photo Editor 照片" r:id="rId4" imgW="5509738" imgH="11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990600"/>
                        <a:ext cx="4495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
          <p:cNvGraphicFramePr>
            <a:graphicFrameLocks noChangeAspect="1"/>
          </p:cNvGraphicFramePr>
          <p:nvPr>
            <p:extLst>
              <p:ext uri="{D42A27DB-BD31-4B8C-83A1-F6EECF244321}">
                <p14:modId xmlns:p14="http://schemas.microsoft.com/office/powerpoint/2010/main" val="1330935261"/>
              </p:ext>
            </p:extLst>
          </p:nvPr>
        </p:nvGraphicFramePr>
        <p:xfrm>
          <a:off x="2754498" y="2575469"/>
          <a:ext cx="4572000" cy="1014413"/>
        </p:xfrm>
        <a:graphic>
          <a:graphicData uri="http://schemas.openxmlformats.org/presentationml/2006/ole">
            <mc:AlternateContent xmlns:mc="http://schemas.openxmlformats.org/markup-compatibility/2006">
              <mc:Choice xmlns:v="urn:schemas-microsoft-com:vml" Requires="v">
                <p:oleObj spid="_x0000_s16704" name="Photo Editor 照片" r:id="rId6" imgW="5113463" imgH="1135478" progId="MSPhotoEd.3">
                  <p:embed/>
                </p:oleObj>
              </mc:Choice>
              <mc:Fallback>
                <p:oleObj name="Photo Editor 照片" r:id="rId6" imgW="5113463" imgH="113547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4498" y="2575469"/>
                        <a:ext cx="45720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2"/>
          <p:cNvGraphicFramePr>
            <a:graphicFrameLocks noChangeAspect="1"/>
          </p:cNvGraphicFramePr>
          <p:nvPr>
            <p:extLst>
              <p:ext uri="{D42A27DB-BD31-4B8C-83A1-F6EECF244321}">
                <p14:modId xmlns:p14="http://schemas.microsoft.com/office/powerpoint/2010/main" val="1350897551"/>
              </p:ext>
            </p:extLst>
          </p:nvPr>
        </p:nvGraphicFramePr>
        <p:xfrm>
          <a:off x="2032691" y="5715000"/>
          <a:ext cx="4291013" cy="1058863"/>
        </p:xfrm>
        <a:graphic>
          <a:graphicData uri="http://schemas.openxmlformats.org/presentationml/2006/ole">
            <mc:AlternateContent xmlns:mc="http://schemas.openxmlformats.org/markup-compatibility/2006">
              <mc:Choice xmlns:v="urn:schemas-microsoft-com:vml" Requires="v">
                <p:oleObj spid="_x0000_s16705" name="Photo Editor 照片" r:id="rId8" imgW="4290432" imgH="1059048" progId="MSPhotoEd.3">
                  <p:embed/>
                </p:oleObj>
              </mc:Choice>
              <mc:Fallback>
                <p:oleObj name="Photo Editor 照片" r:id="rId8" imgW="4290432" imgH="1059048"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2691" y="5715000"/>
                        <a:ext cx="4291013"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Rectangle 9"/>
          <p:cNvSpPr>
            <a:spLocks noChangeArrowheads="1"/>
          </p:cNvSpPr>
          <p:nvPr/>
        </p:nvSpPr>
        <p:spPr bwMode="auto">
          <a:xfrm>
            <a:off x="0" y="6176665"/>
            <a:ext cx="2246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r>
              <a:rPr lang="en-US" altLang="zh-CN" sz="2400" b="1" dirty="0"/>
              <a:t>Laue Condition</a:t>
            </a:r>
            <a:endParaRPr lang="zh-CN" altLang="en-US" sz="2400" b="1" dirty="0"/>
          </a:p>
        </p:txBody>
      </p:sp>
      <p:graphicFrame>
        <p:nvGraphicFramePr>
          <p:cNvPr id="11269" name="Object 3"/>
          <p:cNvGraphicFramePr>
            <a:graphicFrameLocks noChangeAspect="1"/>
          </p:cNvGraphicFramePr>
          <p:nvPr>
            <p:extLst>
              <p:ext uri="{D42A27DB-BD31-4B8C-83A1-F6EECF244321}">
                <p14:modId xmlns:p14="http://schemas.microsoft.com/office/powerpoint/2010/main" val="3031493995"/>
              </p:ext>
            </p:extLst>
          </p:nvPr>
        </p:nvGraphicFramePr>
        <p:xfrm>
          <a:off x="36328" y="3562350"/>
          <a:ext cx="6248400" cy="2152650"/>
        </p:xfrm>
        <a:graphic>
          <a:graphicData uri="http://schemas.openxmlformats.org/presentationml/2006/ole">
            <mc:AlternateContent xmlns:mc="http://schemas.openxmlformats.org/markup-compatibility/2006">
              <mc:Choice xmlns:v="urn:schemas-microsoft-com:vml" Requires="v">
                <p:oleObj spid="_x0000_s16706" name="Equation" r:id="rId10" imgW="3022600" imgH="1041400" progId="Equation.3">
                  <p:embed/>
                </p:oleObj>
              </mc:Choice>
              <mc:Fallback>
                <p:oleObj name="Equation" r:id="rId10" imgW="3022600" imgH="1041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28" y="3562350"/>
                        <a:ext cx="6248400"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Text Box 11"/>
          <p:cNvSpPr txBox="1">
            <a:spLocks noChangeArrowheads="1"/>
          </p:cNvSpPr>
          <p:nvPr/>
        </p:nvSpPr>
        <p:spPr bwMode="auto">
          <a:xfrm>
            <a:off x="76200" y="636477"/>
            <a:ext cx="74535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r>
              <a:rPr lang="en-US" altLang="zh-CN" sz="2400" dirty="0"/>
              <a:t>Introduce Fourier Components of </a:t>
            </a:r>
          </a:p>
          <a:p>
            <a:pPr eaLnBrk="1" hangingPunct="1"/>
            <a:r>
              <a:rPr lang="en-US" altLang="zh-CN" sz="2400" dirty="0"/>
              <a:t>Charge density</a:t>
            </a:r>
          </a:p>
          <a:p>
            <a:pPr eaLnBrk="1" hangingPunct="1"/>
            <a:r>
              <a:rPr lang="en-US" altLang="zh-CN" sz="2400" dirty="0"/>
              <a:t>Suppose G is the reciprocal vector</a:t>
            </a:r>
          </a:p>
          <a:p>
            <a:pPr eaLnBrk="1" hangingPunct="1"/>
            <a:r>
              <a:rPr lang="en-US" altLang="zh-CN" sz="2400" dirty="0"/>
              <a:t>K is the scattering vector: </a:t>
            </a:r>
          </a:p>
          <a:p>
            <a:pPr eaLnBrk="1" hangingPunct="1"/>
            <a:r>
              <a:rPr lang="en-US" altLang="zh-CN" sz="2400" dirty="0"/>
              <a:t>difference between the ingoing and outgoing wave vectors.</a:t>
            </a:r>
          </a:p>
        </p:txBody>
      </p:sp>
    </p:spTree>
    <p:extLst>
      <p:ext uri="{BB962C8B-B14F-4D97-AF65-F5344CB8AC3E}">
        <p14:creationId xmlns:p14="http://schemas.microsoft.com/office/powerpoint/2010/main" val="1749229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971550" y="765175"/>
            <a:ext cx="7772400" cy="1143000"/>
          </a:xfrm>
        </p:spPr>
        <p:txBody>
          <a:bodyPr>
            <a:normAutofit fontScale="90000"/>
          </a:bodyPr>
          <a:lstStyle/>
          <a:p>
            <a:pPr eaLnBrk="1" hangingPunct="1"/>
            <a:r>
              <a:rPr lang="en-US" altLang="zh-CN" sz="2800" b="1"/>
              <a:t>1915 Nobel Laureate in Physics </a:t>
            </a:r>
            <a:br>
              <a:rPr lang="en-US" altLang="zh-CN" sz="2800" b="1"/>
            </a:br>
            <a:r>
              <a:rPr lang="en-US" altLang="zh-CN" sz="2800" i="1"/>
              <a:t>for their services in the analysis of crystal structure by means of X-rays</a:t>
            </a:r>
          </a:p>
        </p:txBody>
      </p:sp>
      <p:sp>
        <p:nvSpPr>
          <p:cNvPr id="73731" name="Rectangle 1027"/>
          <p:cNvSpPr>
            <a:spLocks noGrp="1" noChangeArrowheads="1"/>
          </p:cNvSpPr>
          <p:nvPr>
            <p:ph type="body" idx="1"/>
          </p:nvPr>
        </p:nvSpPr>
        <p:spPr>
          <a:xfrm>
            <a:off x="0" y="1981200"/>
            <a:ext cx="9144000" cy="4114800"/>
          </a:xfrm>
        </p:spPr>
        <p:txBody>
          <a:bodyPr/>
          <a:lstStyle/>
          <a:p>
            <a:pPr eaLnBrk="1" hangingPunct="1"/>
            <a:r>
              <a:rPr lang="en-US" altLang="zh-CN" sz="2800" b="1"/>
              <a:t>SIR WILLIAM HENRY BRAGG</a:t>
            </a:r>
            <a:r>
              <a:rPr lang="en-US" altLang="zh-CN" sz="2800"/>
              <a:t> </a:t>
            </a:r>
            <a:r>
              <a:rPr lang="zh-CN" altLang="en-US" sz="2400"/>
              <a:t>（</a:t>
            </a:r>
            <a:r>
              <a:rPr lang="en-US" altLang="zh-CN" sz="2400"/>
              <a:t>1862-1942</a:t>
            </a:r>
            <a:r>
              <a:rPr lang="zh-CN" altLang="en-US" sz="2400"/>
              <a:t>）</a:t>
            </a:r>
          </a:p>
          <a:p>
            <a:pPr eaLnBrk="1" hangingPunct="1"/>
            <a:r>
              <a:rPr lang="en-US" altLang="zh-CN" sz="2800" b="1"/>
              <a:t>SIR WILLIAM LAWRENCE BRAGG</a:t>
            </a:r>
            <a:r>
              <a:rPr lang="zh-CN" altLang="en-US" sz="2400"/>
              <a:t>（</a:t>
            </a:r>
            <a:r>
              <a:rPr lang="en-US" altLang="zh-CN" sz="2400"/>
              <a:t>1890-1971</a:t>
            </a:r>
            <a:r>
              <a:rPr lang="zh-CN" altLang="en-US" sz="2400"/>
              <a:t>）</a:t>
            </a:r>
          </a:p>
          <a:p>
            <a:pPr eaLnBrk="1" hangingPunct="1"/>
            <a:endParaRPr lang="en-US" altLang="zh-CN" sz="2400"/>
          </a:p>
        </p:txBody>
      </p:sp>
      <p:pic>
        <p:nvPicPr>
          <p:cNvPr id="73732" name="Picture 1030" descr="wh-bra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284538"/>
            <a:ext cx="1944688"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031" descr="wl-bra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3141663"/>
            <a:ext cx="199548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093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Pict0218"/>
          <p:cNvPicPr>
            <a:picLocks noChangeAspect="1" noChangeArrowheads="1"/>
          </p:cNvPicPr>
          <p:nvPr/>
        </p:nvPicPr>
        <p:blipFill>
          <a:blip r:embed="rId4" cstate="print">
            <a:extLst>
              <a:ext uri="{28A0092B-C50C-407E-A947-70E740481C1C}">
                <a14:useLocalDpi xmlns:a14="http://schemas.microsoft.com/office/drawing/2010/main" val="0"/>
              </a:ext>
            </a:extLst>
          </a:blip>
          <a:srcRect t="62274" r="64726" b="2831"/>
          <a:stretch>
            <a:fillRect/>
          </a:stretch>
        </p:blipFill>
        <p:spPr bwMode="auto">
          <a:xfrm>
            <a:off x="2411413" y="2205038"/>
            <a:ext cx="25558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Pict0219"/>
          <p:cNvPicPr>
            <a:picLocks noChangeAspect="1" noChangeArrowheads="1"/>
          </p:cNvPicPr>
          <p:nvPr/>
        </p:nvPicPr>
        <p:blipFill>
          <a:blip r:embed="rId5">
            <a:extLst>
              <a:ext uri="{28A0092B-C50C-407E-A947-70E740481C1C}">
                <a14:useLocalDpi xmlns:a14="http://schemas.microsoft.com/office/drawing/2010/main" val="0"/>
              </a:ext>
            </a:extLst>
          </a:blip>
          <a:srcRect t="65703" r="64670" b="5095"/>
          <a:stretch>
            <a:fillRect/>
          </a:stretch>
        </p:blipFill>
        <p:spPr bwMode="auto">
          <a:xfrm>
            <a:off x="1042988" y="5516563"/>
            <a:ext cx="29098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228600" y="152400"/>
            <a:ext cx="4343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marL="342900" indent="-342900" eaLnBrk="1" hangingPunct="1">
              <a:buFont typeface="Arial" panose="020B0604020202020204" pitchFamily="34" charset="0"/>
              <a:buChar char="•"/>
            </a:pPr>
            <a:r>
              <a:rPr lang="en-US" altLang="zh-CN" sz="2400" dirty="0"/>
              <a:t> </a:t>
            </a:r>
            <a:r>
              <a:rPr lang="en-US" altLang="zh-CN" sz="2400" b="1" dirty="0"/>
              <a:t>k</a:t>
            </a:r>
            <a:r>
              <a:rPr lang="en-US" altLang="zh-CN" sz="2400" dirty="0"/>
              <a:t>-</a:t>
            </a:r>
            <a:r>
              <a:rPr lang="en-US" altLang="zh-CN" sz="2400" b="1" dirty="0"/>
              <a:t>k</a:t>
            </a:r>
            <a:r>
              <a:rPr lang="en-US" altLang="zh-CN" sz="2400" baseline="-25000" dirty="0"/>
              <a:t>0</a:t>
            </a:r>
            <a:r>
              <a:rPr lang="en-US" altLang="zh-CN" sz="2400" dirty="0"/>
              <a:t>=</a:t>
            </a:r>
            <a:r>
              <a:rPr lang="en-US" altLang="zh-CN" sz="2400" b="1" dirty="0"/>
              <a:t>G</a:t>
            </a:r>
          </a:p>
          <a:p>
            <a:pPr marL="342900" indent="-342900" eaLnBrk="1" hangingPunct="1">
              <a:buFont typeface="Arial" panose="020B0604020202020204" pitchFamily="34" charset="0"/>
              <a:buChar char="•"/>
            </a:pPr>
            <a:r>
              <a:rPr lang="en-US" altLang="zh-CN" sz="2400" b="1" dirty="0"/>
              <a:t> </a:t>
            </a:r>
            <a:r>
              <a:rPr lang="en-US" altLang="zh-CN" sz="2400" dirty="0"/>
              <a:t>elastic diffraction: |</a:t>
            </a:r>
            <a:r>
              <a:rPr lang="en-US" altLang="zh-CN" sz="2400" b="1" dirty="0"/>
              <a:t>k</a:t>
            </a:r>
            <a:r>
              <a:rPr lang="en-US" altLang="zh-CN" sz="2400" baseline="-25000" dirty="0"/>
              <a:t>0</a:t>
            </a:r>
            <a:r>
              <a:rPr lang="en-US" altLang="zh-CN" sz="2400" dirty="0"/>
              <a:t>|= |</a:t>
            </a:r>
            <a:r>
              <a:rPr lang="en-US" altLang="zh-CN" sz="2400" b="1" dirty="0"/>
              <a:t>k</a:t>
            </a:r>
            <a:r>
              <a:rPr lang="en-US" altLang="zh-CN" sz="2400" dirty="0"/>
              <a:t>|= |</a:t>
            </a:r>
            <a:r>
              <a:rPr lang="en-US" altLang="zh-CN" sz="2400" b="1" dirty="0"/>
              <a:t>k - G</a:t>
            </a:r>
            <a:r>
              <a:rPr lang="en-US" altLang="zh-CN" sz="2400" dirty="0"/>
              <a:t>|</a:t>
            </a:r>
          </a:p>
          <a:p>
            <a:pPr marL="342900" indent="-342900" eaLnBrk="1" hangingPunct="1">
              <a:buFont typeface="Arial" panose="020B0604020202020204" pitchFamily="34" charset="0"/>
              <a:buChar char="•"/>
            </a:pPr>
            <a:r>
              <a:rPr lang="en-US" altLang="zh-CN" sz="2400" dirty="0"/>
              <a:t> Squared        2 </a:t>
            </a:r>
            <a:r>
              <a:rPr lang="en-US" altLang="zh-CN" sz="2400" b="1" dirty="0"/>
              <a:t>k </a:t>
            </a:r>
            <a:r>
              <a:rPr lang="en-US" altLang="zh-CN" sz="2400" b="1" dirty="0">
                <a:cs typeface="Times New Roman" pitchFamily="18" charset="0"/>
              </a:rPr>
              <a:t>•</a:t>
            </a:r>
            <a:r>
              <a:rPr lang="en-US" altLang="zh-CN" sz="2400" b="1" dirty="0"/>
              <a:t>G = G</a:t>
            </a:r>
            <a:r>
              <a:rPr lang="en-US" altLang="zh-CN" sz="2400" b="1" baseline="30000" dirty="0"/>
              <a:t>2</a:t>
            </a:r>
            <a:endParaRPr lang="en-US" altLang="zh-CN" sz="2400" dirty="0"/>
          </a:p>
          <a:p>
            <a:pPr eaLnBrk="1" hangingPunct="1"/>
            <a:r>
              <a:rPr lang="en-US" altLang="zh-CN" dirty="0"/>
              <a:t> Bragg plane</a:t>
            </a:r>
            <a:endParaRPr lang="zh-CN" altLang="en-US" dirty="0"/>
          </a:p>
          <a:p>
            <a:pPr eaLnBrk="1" hangingPunct="1"/>
            <a:endParaRPr lang="en-US" altLang="zh-CN" dirty="0"/>
          </a:p>
        </p:txBody>
      </p:sp>
      <p:sp>
        <p:nvSpPr>
          <p:cNvPr id="12294" name="Text Box 6"/>
          <p:cNvSpPr txBox="1">
            <a:spLocks noChangeArrowheads="1"/>
          </p:cNvSpPr>
          <p:nvPr/>
        </p:nvSpPr>
        <p:spPr bwMode="auto">
          <a:xfrm>
            <a:off x="1403350" y="4525963"/>
            <a:ext cx="1976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eaLnBrk="1" hangingPunct="1"/>
            <a:r>
              <a:rPr lang="en-US" altLang="zh-CN" sz="2400" b="1"/>
              <a:t>n</a:t>
            </a:r>
            <a:r>
              <a:rPr lang="en-US" altLang="zh-CN" sz="2400" b="1">
                <a:sym typeface="Symbol" pitchFamily="18" charset="2"/>
              </a:rPr>
              <a:t>2d</a:t>
            </a:r>
            <a:r>
              <a:rPr lang="en-US" altLang="zh-CN" sz="2400" b="1" baseline="-25000">
                <a:sym typeface="Symbol" pitchFamily="18" charset="2"/>
              </a:rPr>
              <a:t>hkl</a:t>
            </a:r>
            <a:r>
              <a:rPr lang="en-US" altLang="zh-CN" sz="2400" b="1">
                <a:sym typeface="Symbol" pitchFamily="18" charset="2"/>
              </a:rPr>
              <a:t> sin </a:t>
            </a:r>
          </a:p>
        </p:txBody>
      </p:sp>
      <p:pic>
        <p:nvPicPr>
          <p:cNvPr id="12295" name="Picture 7" descr="Pict0218"/>
          <p:cNvPicPr>
            <a:picLocks noChangeAspect="1" noChangeArrowheads="1"/>
          </p:cNvPicPr>
          <p:nvPr/>
        </p:nvPicPr>
        <p:blipFill>
          <a:blip r:embed="rId4" cstate="print">
            <a:extLst>
              <a:ext uri="{28A0092B-C50C-407E-A947-70E740481C1C}">
                <a14:useLocalDpi xmlns:a14="http://schemas.microsoft.com/office/drawing/2010/main" val="0"/>
              </a:ext>
            </a:extLst>
          </a:blip>
          <a:srcRect l="35274" b="4544"/>
          <a:stretch>
            <a:fillRect/>
          </a:stretch>
        </p:blipFill>
        <p:spPr bwMode="auto">
          <a:xfrm>
            <a:off x="4953000" y="155514"/>
            <a:ext cx="4191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Pict0219"/>
          <p:cNvPicPr>
            <a:picLocks noChangeAspect="1" noChangeArrowheads="1"/>
          </p:cNvPicPr>
          <p:nvPr/>
        </p:nvPicPr>
        <p:blipFill>
          <a:blip r:embed="rId5">
            <a:extLst>
              <a:ext uri="{28A0092B-C50C-407E-A947-70E740481C1C}">
                <a14:useLocalDpi xmlns:a14="http://schemas.microsoft.com/office/drawing/2010/main" val="0"/>
              </a:ext>
            </a:extLst>
          </a:blip>
          <a:srcRect l="35431"/>
          <a:stretch>
            <a:fillRect/>
          </a:stretch>
        </p:blipFill>
        <p:spPr bwMode="auto">
          <a:xfrm>
            <a:off x="3962400" y="4114800"/>
            <a:ext cx="5181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9"/>
          <p:cNvGraphicFramePr>
            <a:graphicFrameLocks noChangeAspect="1"/>
          </p:cNvGraphicFramePr>
          <p:nvPr/>
        </p:nvGraphicFramePr>
        <p:xfrm>
          <a:off x="179388" y="1989138"/>
          <a:ext cx="2205037" cy="1312862"/>
        </p:xfrm>
        <a:graphic>
          <a:graphicData uri="http://schemas.openxmlformats.org/presentationml/2006/ole">
            <mc:AlternateContent xmlns:mc="http://schemas.openxmlformats.org/markup-compatibility/2006">
              <mc:Choice xmlns:v="urn:schemas-microsoft-com:vml" Requires="v">
                <p:oleObj spid="_x0000_s17487" name="公式" r:id="rId6" imgW="1066337" imgH="634725" progId="Equation.3">
                  <p:embed/>
                </p:oleObj>
              </mc:Choice>
              <mc:Fallback>
                <p:oleObj name="公式" r:id="rId6" imgW="1066337" imgH="6347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989138"/>
                        <a:ext cx="2205037"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Text Box 10"/>
          <p:cNvSpPr txBox="1">
            <a:spLocks noChangeArrowheads="1"/>
          </p:cNvSpPr>
          <p:nvPr/>
        </p:nvSpPr>
        <p:spPr bwMode="auto">
          <a:xfrm>
            <a:off x="231775" y="3859213"/>
            <a:ext cx="3714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imes New Roman" pitchFamily="18" charset="0"/>
                <a:ea typeface="宋体" pitchFamily="2" charset="-122"/>
              </a:defRPr>
            </a:lvl1pPr>
            <a:lvl2pPr marL="742950" indent="-285750" eaLnBrk="0" hangingPunct="0">
              <a:defRPr kumimoji="1" sz="2000">
                <a:solidFill>
                  <a:schemeClr val="tx1"/>
                </a:solidFill>
                <a:latin typeface="Times New Roman" pitchFamily="18" charset="0"/>
                <a:ea typeface="宋体" pitchFamily="2" charset="-122"/>
              </a:defRPr>
            </a:lvl2pPr>
            <a:lvl3pPr marL="1143000" indent="-228600" eaLnBrk="0" hangingPunct="0">
              <a:defRPr kumimoji="1" sz="2000">
                <a:solidFill>
                  <a:schemeClr val="tx1"/>
                </a:solidFill>
                <a:latin typeface="Times New Roman" pitchFamily="18" charset="0"/>
                <a:ea typeface="宋体" pitchFamily="2" charset="-122"/>
              </a:defRPr>
            </a:lvl3pPr>
            <a:lvl4pPr marL="1600200" indent="-228600" eaLnBrk="0" hangingPunct="0">
              <a:defRPr kumimoji="1" sz="2000">
                <a:solidFill>
                  <a:schemeClr val="tx1"/>
                </a:solidFill>
                <a:latin typeface="Times New Roman" pitchFamily="18" charset="0"/>
                <a:ea typeface="宋体" pitchFamily="2" charset="-122"/>
              </a:defRPr>
            </a:lvl4pPr>
            <a:lvl5pPr marL="2057400" indent="-228600" eaLnBrk="0" hangingPunct="0">
              <a:defRPr kumimoji="1" sz="20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000">
                <a:solidFill>
                  <a:schemeClr val="tx1"/>
                </a:solidFill>
                <a:latin typeface="Times New Roman" pitchFamily="18" charset="0"/>
                <a:ea typeface="宋体" pitchFamily="2" charset="-122"/>
              </a:defRPr>
            </a:lvl9pPr>
          </a:lstStyle>
          <a:p>
            <a:pPr marL="342900" indent="-342900" eaLnBrk="1" hangingPunct="1">
              <a:buFont typeface="Arial" panose="020B0604020202020204" pitchFamily="34" charset="0"/>
              <a:buChar char="•"/>
            </a:pPr>
            <a:r>
              <a:rPr lang="en-US" altLang="zh-CN" b="1" dirty="0"/>
              <a:t>Laue condition =&gt; Bragg</a:t>
            </a:r>
            <a:r>
              <a:rPr lang="zh-CN" altLang="en-US" b="1" dirty="0"/>
              <a:t> </a:t>
            </a:r>
            <a:r>
              <a:rPr lang="en-US" altLang="zh-CN" b="1" dirty="0"/>
              <a:t>law</a:t>
            </a:r>
            <a:endParaRPr lang="zh-CN" altLang="en-US" b="1" dirty="0"/>
          </a:p>
        </p:txBody>
      </p:sp>
    </p:spTree>
    <p:extLst>
      <p:ext uri="{BB962C8B-B14F-4D97-AF65-F5344CB8AC3E}">
        <p14:creationId xmlns:p14="http://schemas.microsoft.com/office/powerpoint/2010/main" val="224619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Desired properties of random numbers	</a:t>
            </a:r>
          </a:p>
        </p:txBody>
      </p:sp>
      <p:sp>
        <p:nvSpPr>
          <p:cNvPr id="3" name="内容占位符 2"/>
          <p:cNvSpPr>
            <a:spLocks noGrp="1"/>
          </p:cNvSpPr>
          <p:nvPr>
            <p:ph idx="1"/>
          </p:nvPr>
        </p:nvSpPr>
        <p:spPr/>
        <p:txBody>
          <a:bodyPr>
            <a:normAutofit fontScale="70000" lnSpcReduction="20000"/>
          </a:bodyPr>
          <a:lstStyle/>
          <a:p>
            <a:pPr lvl="0"/>
            <a:r>
              <a:rPr lang="en-US" dirty="0"/>
              <a:t>Uniformity. </a:t>
            </a:r>
          </a:p>
          <a:p>
            <a:pPr lvl="1"/>
            <a:r>
              <a:rPr lang="en-US" dirty="0"/>
              <a:t>if we go through a complete cycle, all the integers occur once.</a:t>
            </a:r>
          </a:p>
          <a:p>
            <a:pPr lvl="1"/>
            <a:r>
              <a:rPr lang="en-US" dirty="0"/>
              <a:t>Usually uniformity is easy to guarantee if you go over an entire cycle. </a:t>
            </a:r>
          </a:p>
          <a:p>
            <a:pPr lvl="0"/>
            <a:r>
              <a:rPr lang="en-US" dirty="0"/>
              <a:t>Correlation</a:t>
            </a:r>
          </a:p>
          <a:p>
            <a:pPr lvl="1"/>
            <a:r>
              <a:rPr lang="en-US" dirty="0"/>
              <a:t>completely uncorrelated with each other.</a:t>
            </a:r>
          </a:p>
          <a:p>
            <a:pPr lvl="1"/>
            <a:r>
              <a:rPr lang="en-US" dirty="0"/>
              <a:t>any average such as: </a:t>
            </a:r>
          </a:p>
          <a:p>
            <a:pPr marL="0" indent="0">
              <a:buNone/>
            </a:pPr>
            <a:r>
              <a:rPr lang="en-US" dirty="0"/>
              <a:t>    &lt; </a:t>
            </a:r>
            <a:r>
              <a:rPr lang="en-US" i="1" dirty="0"/>
              <a:t>f</a:t>
            </a:r>
            <a:r>
              <a:rPr lang="en-US" i="1" baseline="-25000" dirty="0"/>
              <a:t>1</a:t>
            </a:r>
            <a:r>
              <a:rPr lang="en-US" i="1" dirty="0"/>
              <a:t>(x</a:t>
            </a:r>
            <a:r>
              <a:rPr lang="en-US" i="1" baseline="-25000" dirty="0"/>
              <a:t>i+1</a:t>
            </a:r>
            <a:r>
              <a:rPr lang="en-US" i="1" dirty="0"/>
              <a:t>) f</a:t>
            </a:r>
            <a:r>
              <a:rPr lang="en-US" i="1" baseline="-25000" dirty="0"/>
              <a:t>2</a:t>
            </a:r>
            <a:r>
              <a:rPr lang="en-US" i="1" dirty="0"/>
              <a:t>(x</a:t>
            </a:r>
            <a:r>
              <a:rPr lang="en-US" i="1" baseline="-25000" dirty="0"/>
              <a:t>i+2</a:t>
            </a:r>
            <a:r>
              <a:rPr lang="en-US" i="1" dirty="0"/>
              <a:t>) . . . </a:t>
            </a:r>
            <a:r>
              <a:rPr lang="en-US" i="1" dirty="0" err="1"/>
              <a:t>f</a:t>
            </a:r>
            <a:r>
              <a:rPr lang="en-US" i="1" baseline="-25000" dirty="0" err="1"/>
              <a:t>k</a:t>
            </a:r>
            <a:r>
              <a:rPr lang="en-US" i="1" dirty="0"/>
              <a:t>(</a:t>
            </a:r>
            <a:r>
              <a:rPr lang="en-US" i="1" dirty="0" err="1"/>
              <a:t>x</a:t>
            </a:r>
            <a:r>
              <a:rPr lang="en-US" i="1" baseline="-25000" dirty="0" err="1"/>
              <a:t>i+k</a:t>
            </a:r>
            <a:r>
              <a:rPr lang="en-US" i="1" dirty="0"/>
              <a:t>) </a:t>
            </a:r>
            <a:r>
              <a:rPr lang="en-US" dirty="0"/>
              <a:t>&gt; = &lt; </a:t>
            </a:r>
            <a:r>
              <a:rPr lang="en-US" i="1" dirty="0"/>
              <a:t>f</a:t>
            </a:r>
            <a:r>
              <a:rPr lang="en-US" i="1" baseline="-25000" dirty="0"/>
              <a:t>1</a:t>
            </a:r>
            <a:r>
              <a:rPr lang="en-US" i="1" dirty="0"/>
              <a:t>(x</a:t>
            </a:r>
            <a:r>
              <a:rPr lang="en-US" i="1" baseline="-25000" dirty="0"/>
              <a:t>i+1</a:t>
            </a:r>
            <a:r>
              <a:rPr lang="en-US" i="1" dirty="0"/>
              <a:t>) </a:t>
            </a:r>
            <a:r>
              <a:rPr lang="en-US" dirty="0"/>
              <a:t>&gt; &lt; </a:t>
            </a:r>
            <a:r>
              <a:rPr lang="en-US" i="1" dirty="0"/>
              <a:t>f</a:t>
            </a:r>
            <a:r>
              <a:rPr lang="en-US" i="1" baseline="-25000" dirty="0"/>
              <a:t>2</a:t>
            </a:r>
            <a:r>
              <a:rPr lang="en-US" i="1" dirty="0"/>
              <a:t>(x</a:t>
            </a:r>
            <a:r>
              <a:rPr lang="en-US" i="1" baseline="-25000" dirty="0"/>
              <a:t>i+2</a:t>
            </a:r>
            <a:r>
              <a:rPr lang="en-US" i="1" dirty="0"/>
              <a:t>) </a:t>
            </a:r>
            <a:r>
              <a:rPr lang="en-US" dirty="0"/>
              <a:t>&gt; . . . &lt; </a:t>
            </a:r>
            <a:r>
              <a:rPr lang="en-US" i="1" dirty="0" err="1"/>
              <a:t>f</a:t>
            </a:r>
            <a:r>
              <a:rPr lang="en-US" i="1" baseline="-25000" dirty="0" err="1"/>
              <a:t>k</a:t>
            </a:r>
            <a:r>
              <a:rPr lang="en-US" i="1" dirty="0"/>
              <a:t>(</a:t>
            </a:r>
            <a:r>
              <a:rPr lang="en-US" i="1" dirty="0" err="1"/>
              <a:t>x</a:t>
            </a:r>
            <a:r>
              <a:rPr lang="en-US" i="1" baseline="-25000" dirty="0" err="1"/>
              <a:t>i+k</a:t>
            </a:r>
            <a:r>
              <a:rPr lang="en-US" i="1" dirty="0"/>
              <a:t>) </a:t>
            </a:r>
            <a:r>
              <a:rPr lang="en-US" dirty="0"/>
              <a:t>&gt;</a:t>
            </a:r>
          </a:p>
          <a:p>
            <a:pPr marL="0" indent="0">
              <a:buNone/>
            </a:pPr>
            <a:r>
              <a:rPr lang="en-US" dirty="0"/>
              <a:t>    for any set of functions </a:t>
            </a:r>
            <a:r>
              <a:rPr lang="en-US" i="1" dirty="0"/>
              <a:t>f</a:t>
            </a:r>
            <a:r>
              <a:rPr lang="en-US" dirty="0"/>
              <a:t>. The average is over all internal states of the random number generator.</a:t>
            </a:r>
          </a:p>
          <a:p>
            <a:r>
              <a:rPr lang="en-US" dirty="0"/>
              <a:t>Monte Carlo simulations of statistical mechanics </a:t>
            </a:r>
          </a:p>
          <a:p>
            <a:pPr lvl="1"/>
            <a:r>
              <a:rPr lang="en-US" dirty="0"/>
              <a:t>sensitive to very long-range correlations. </a:t>
            </a:r>
          </a:p>
          <a:p>
            <a:pPr lvl="1"/>
            <a:r>
              <a:rPr lang="en-US" dirty="0"/>
              <a:t>Which particular correlations they are sensitive to is not very obvious, so often the only real test to run the code for a case where the exact answer is known or alternatively to try several different PRNGs. </a:t>
            </a:r>
          </a:p>
          <a:p>
            <a:endParaRPr lang="en-US" dirty="0"/>
          </a:p>
          <a:p>
            <a:endParaRPr lang="en-US" dirty="0"/>
          </a:p>
        </p:txBody>
      </p:sp>
    </p:spTree>
    <p:extLst>
      <p:ext uri="{BB962C8B-B14F-4D97-AF65-F5344CB8AC3E}">
        <p14:creationId xmlns:p14="http://schemas.microsoft.com/office/powerpoint/2010/main" val="292044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Common types of PRNG	</a:t>
            </a:r>
          </a:p>
        </p:txBody>
      </p:sp>
      <p:sp>
        <p:nvSpPr>
          <p:cNvPr id="3" name="内容占位符 2"/>
          <p:cNvSpPr>
            <a:spLocks noGrp="1"/>
          </p:cNvSpPr>
          <p:nvPr>
            <p:ph idx="1"/>
          </p:nvPr>
        </p:nvSpPr>
        <p:spPr/>
        <p:txBody>
          <a:bodyPr>
            <a:normAutofit/>
          </a:bodyPr>
          <a:lstStyle/>
          <a:p>
            <a:pPr lvl="0"/>
            <a:r>
              <a:rPr lang="en-US" dirty="0"/>
              <a:t>Linear </a:t>
            </a:r>
            <a:r>
              <a:rPr lang="en-US" dirty="0" err="1"/>
              <a:t>congruential</a:t>
            </a:r>
            <a:r>
              <a:rPr lang="en-US" dirty="0"/>
              <a:t> generator: </a:t>
            </a:r>
          </a:p>
          <a:p>
            <a:pPr lvl="1"/>
            <a:r>
              <a:rPr lang="da-DK" i="1" dirty="0"/>
              <a:t>x</a:t>
            </a:r>
            <a:r>
              <a:rPr lang="da-DK" i="1" baseline="-25000" dirty="0"/>
              <a:t>i</a:t>
            </a:r>
            <a:r>
              <a:rPr lang="da-DK" baseline="-25000" dirty="0"/>
              <a:t>+1</a:t>
            </a:r>
            <a:r>
              <a:rPr lang="da-DK" dirty="0"/>
              <a:t> = (</a:t>
            </a:r>
            <a:r>
              <a:rPr lang="da-DK" i="1" dirty="0"/>
              <a:t>ax</a:t>
            </a:r>
            <a:r>
              <a:rPr lang="da-DK" i="1" baseline="-25000" dirty="0"/>
              <a:t>i</a:t>
            </a:r>
            <a:r>
              <a:rPr lang="da-DK" i="1" dirty="0"/>
              <a:t> </a:t>
            </a:r>
            <a:r>
              <a:rPr lang="da-DK" dirty="0"/>
              <a:t>+ </a:t>
            </a:r>
            <a:r>
              <a:rPr lang="da-DK" i="1" dirty="0"/>
              <a:t>b</a:t>
            </a:r>
            <a:r>
              <a:rPr lang="da-DK" dirty="0"/>
              <a:t>) mod </a:t>
            </a:r>
            <a:r>
              <a:rPr lang="da-DK" i="1" dirty="0"/>
              <a:t>c,</a:t>
            </a:r>
          </a:p>
          <a:p>
            <a:pPr lvl="1"/>
            <a:r>
              <a:rPr lang="en-US" dirty="0"/>
              <a:t>where </a:t>
            </a:r>
            <a:r>
              <a:rPr lang="en-US" i="1" dirty="0"/>
              <a:t>a</a:t>
            </a:r>
            <a:r>
              <a:rPr lang="en-US" dirty="0"/>
              <a:t>, </a:t>
            </a:r>
            <a:r>
              <a:rPr lang="en-US" i="1" dirty="0"/>
              <a:t>b</a:t>
            </a:r>
            <a:r>
              <a:rPr lang="en-US" dirty="0"/>
              <a:t>, and </a:t>
            </a:r>
            <a:r>
              <a:rPr lang="en-US" i="1" dirty="0"/>
              <a:t>c </a:t>
            </a:r>
            <a:r>
              <a:rPr lang="en-US" dirty="0"/>
              <a:t>are </a:t>
            </a:r>
            <a:r>
              <a:rPr lang="en-US" i="1" dirty="0"/>
              <a:t>magic numbers</a:t>
            </a:r>
            <a:r>
              <a:rPr lang="en-US" dirty="0"/>
              <a:t>: their values determine the quality of the generator. </a:t>
            </a:r>
          </a:p>
          <a:p>
            <a:pPr lvl="1"/>
            <a:r>
              <a:rPr lang="en-US" dirty="0"/>
              <a:t>One common choice, </a:t>
            </a:r>
            <a:r>
              <a:rPr lang="en-US" i="1" dirty="0"/>
              <a:t>a </a:t>
            </a:r>
            <a:r>
              <a:rPr lang="en-US" dirty="0"/>
              <a:t>= 7</a:t>
            </a:r>
            <a:r>
              <a:rPr lang="en-US" baseline="30000" dirty="0"/>
              <a:t>5</a:t>
            </a:r>
            <a:r>
              <a:rPr lang="en-US" dirty="0"/>
              <a:t> = 16 807, </a:t>
            </a:r>
            <a:r>
              <a:rPr lang="en-US" i="1" dirty="0"/>
              <a:t>b </a:t>
            </a:r>
            <a:r>
              <a:rPr lang="en-US" dirty="0"/>
              <a:t>= 0, and </a:t>
            </a:r>
            <a:r>
              <a:rPr lang="en-US" i="1" dirty="0"/>
              <a:t>c </a:t>
            </a:r>
            <a:r>
              <a:rPr lang="en-US" dirty="0"/>
              <a:t>= 2</a:t>
            </a:r>
            <a:r>
              <a:rPr lang="en-US" baseline="30000" dirty="0"/>
              <a:t>31</a:t>
            </a:r>
            <a:r>
              <a:rPr lang="en-US" dirty="0"/>
              <a:t> − 1 =2 147 483 647, </a:t>
            </a:r>
          </a:p>
          <a:p>
            <a:pPr lvl="1"/>
            <a:r>
              <a:rPr lang="en-US" dirty="0"/>
              <a:t> excellent for generating unsigned 32-bit random integers. </a:t>
            </a:r>
          </a:p>
          <a:p>
            <a:pPr lvl="1"/>
            <a:r>
              <a:rPr lang="en-US" dirty="0"/>
              <a:t>It has the full period of 2</a:t>
            </a:r>
            <a:r>
              <a:rPr lang="en-US" baseline="30000" dirty="0"/>
              <a:t>31</a:t>
            </a:r>
            <a:r>
              <a:rPr lang="en-US" dirty="0"/>
              <a:t> − 1 and is very fast.</a:t>
            </a:r>
          </a:p>
        </p:txBody>
      </p:sp>
    </p:spTree>
    <p:extLst>
      <p:ext uri="{BB962C8B-B14F-4D97-AF65-F5344CB8AC3E}">
        <p14:creationId xmlns:p14="http://schemas.microsoft.com/office/powerpoint/2010/main" val="103459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87" t="25758" r="28231" b="37121"/>
          <a:stretch/>
        </p:blipFill>
        <p:spPr bwMode="auto">
          <a:xfrm>
            <a:off x="971600" y="836711"/>
            <a:ext cx="6170005" cy="343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16088" y="4581128"/>
            <a:ext cx="4572000" cy="1200329"/>
          </a:xfrm>
          <a:prstGeom prst="rect">
            <a:avLst/>
          </a:prstGeom>
        </p:spPr>
        <p:txBody>
          <a:bodyPr>
            <a:spAutoFit/>
          </a:bodyPr>
          <a:lstStyle/>
          <a:p>
            <a:r>
              <a:rPr lang="en-US" dirty="0"/>
              <a:t>Very homogeneous and</a:t>
            </a:r>
          </a:p>
          <a:p>
            <a:r>
              <a:rPr lang="en-US" dirty="0"/>
              <a:t>random. There are no stripes, lattice structures, or any other visible patterns in</a:t>
            </a:r>
          </a:p>
          <a:p>
            <a:r>
              <a:rPr lang="en-US" dirty="0"/>
              <a:t>the plot.</a:t>
            </a:r>
          </a:p>
        </p:txBody>
      </p:sp>
    </p:spTree>
    <p:extLst>
      <p:ext uri="{BB962C8B-B14F-4D97-AF65-F5344CB8AC3E}">
        <p14:creationId xmlns:p14="http://schemas.microsoft.com/office/powerpoint/2010/main" val="243428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0" y="889844"/>
            <a:ext cx="4572000" cy="5078313"/>
          </a:xfrm>
          <a:prstGeom prst="rect">
            <a:avLst/>
          </a:prstGeom>
        </p:spPr>
        <p:txBody>
          <a:bodyPr>
            <a:spAutoFit/>
          </a:bodyPr>
          <a:lstStyle/>
          <a:p>
            <a:r>
              <a:rPr lang="en-US" b="1" dirty="0"/>
              <a:t>// Method to generate a uniform random number in [0,1]</a:t>
            </a:r>
          </a:p>
          <a:p>
            <a:r>
              <a:rPr lang="en-US" b="1" dirty="0"/>
              <a:t>// following x(i+1)=a*x(</a:t>
            </a:r>
            <a:r>
              <a:rPr lang="en-US" b="1" dirty="0" err="1"/>
              <a:t>i</a:t>
            </a:r>
            <a:r>
              <a:rPr lang="en-US" b="1" dirty="0"/>
              <a:t>) mod c with a=pow(7,5) and</a:t>
            </a:r>
          </a:p>
          <a:p>
            <a:r>
              <a:rPr lang="en-US" b="1" dirty="0"/>
              <a:t>// c=pow(2,31)-1. Here the seed is a global variable.</a:t>
            </a:r>
          </a:p>
          <a:p>
            <a:r>
              <a:rPr lang="en-US" b="1" dirty="0"/>
              <a:t>public static double </a:t>
            </a:r>
            <a:r>
              <a:rPr lang="en-US" b="1" dirty="0" err="1"/>
              <a:t>ranf</a:t>
            </a:r>
            <a:r>
              <a:rPr lang="en-US" b="1" dirty="0"/>
              <a:t>() {</a:t>
            </a:r>
          </a:p>
          <a:p>
            <a:r>
              <a:rPr lang="en-US" b="1" dirty="0"/>
              <a:t>final </a:t>
            </a:r>
            <a:r>
              <a:rPr lang="en-US" b="1" dirty="0" err="1"/>
              <a:t>int</a:t>
            </a:r>
            <a:r>
              <a:rPr lang="en-US" b="1" dirty="0"/>
              <a:t> a = 16807, c = 2147483647, q = 127773,</a:t>
            </a:r>
          </a:p>
          <a:p>
            <a:r>
              <a:rPr lang="en-US" b="1" dirty="0"/>
              <a:t>r = 2836;</a:t>
            </a:r>
          </a:p>
          <a:p>
            <a:r>
              <a:rPr lang="en-US" b="1" dirty="0"/>
              <a:t>final double cd = c;</a:t>
            </a:r>
          </a:p>
          <a:p>
            <a:r>
              <a:rPr lang="en-US" b="1" dirty="0" err="1"/>
              <a:t>int</a:t>
            </a:r>
            <a:r>
              <a:rPr lang="en-US" b="1" dirty="0"/>
              <a:t> h = seed/q;</a:t>
            </a:r>
          </a:p>
          <a:p>
            <a:r>
              <a:rPr lang="en-US" b="1" dirty="0" err="1"/>
              <a:t>int</a:t>
            </a:r>
            <a:r>
              <a:rPr lang="en-US" b="1" dirty="0"/>
              <a:t> l = </a:t>
            </a:r>
            <a:r>
              <a:rPr lang="en-US" b="1" dirty="0" err="1"/>
              <a:t>seed%q</a:t>
            </a:r>
            <a:r>
              <a:rPr lang="en-US" b="1" dirty="0"/>
              <a:t>;</a:t>
            </a:r>
          </a:p>
          <a:p>
            <a:r>
              <a:rPr lang="en-US" b="1" dirty="0" err="1"/>
              <a:t>int</a:t>
            </a:r>
            <a:r>
              <a:rPr lang="en-US" b="1" dirty="0"/>
              <a:t> t = a*l-r*h;</a:t>
            </a:r>
          </a:p>
          <a:p>
            <a:r>
              <a:rPr lang="en-US" b="1" dirty="0"/>
              <a:t>if (t &gt; 0) seed = t;</a:t>
            </a:r>
          </a:p>
          <a:p>
            <a:r>
              <a:rPr lang="en-US" b="1" dirty="0"/>
              <a:t>else seed = </a:t>
            </a:r>
            <a:r>
              <a:rPr lang="en-US" b="1" dirty="0" err="1"/>
              <a:t>c+t</a:t>
            </a:r>
            <a:r>
              <a:rPr lang="en-US" b="1" dirty="0"/>
              <a:t>;</a:t>
            </a:r>
          </a:p>
          <a:p>
            <a:r>
              <a:rPr lang="en-US" b="1" dirty="0"/>
              <a:t>return seed/cd;</a:t>
            </a:r>
          </a:p>
          <a:p>
            <a:r>
              <a:rPr lang="en-US" b="1" dirty="0"/>
              <a:t>}</a:t>
            </a:r>
            <a:endParaRPr lang="en-US" dirty="0"/>
          </a:p>
        </p:txBody>
      </p:sp>
    </p:spTree>
    <p:extLst>
      <p:ext uri="{BB962C8B-B14F-4D97-AF65-F5344CB8AC3E}">
        <p14:creationId xmlns:p14="http://schemas.microsoft.com/office/powerpoint/2010/main" val="14627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Seed from system time</a:t>
            </a:r>
          </a:p>
        </p:txBody>
      </p:sp>
      <p:sp>
        <p:nvSpPr>
          <p:cNvPr id="3" name="内容占位符 2"/>
          <p:cNvSpPr>
            <a:spLocks noGrp="1"/>
          </p:cNvSpPr>
          <p:nvPr>
            <p:ph idx="1"/>
          </p:nvPr>
        </p:nvSpPr>
        <p:spPr/>
        <p:txBody>
          <a:bodyPr/>
          <a:lstStyle/>
          <a:p>
            <a:r>
              <a:rPr lang="en-US" dirty="0"/>
              <a:t>In order to start the random-number generator differently every time, </a:t>
            </a:r>
          </a:p>
          <a:p>
            <a:r>
              <a:rPr lang="en-US" dirty="0"/>
              <a:t>we need to have a systematic way of obtaining a different initial seed. </a:t>
            </a:r>
          </a:p>
          <a:p>
            <a:r>
              <a:rPr lang="en-US" dirty="0"/>
              <a:t>Almost every computer language has intrinsic routines to report the current time in an integer form, and we can use this integer</a:t>
            </a:r>
          </a:p>
          <a:p>
            <a:pPr marL="0" indent="0">
              <a:buNone/>
            </a:pPr>
            <a:r>
              <a:rPr lang="en-US" dirty="0"/>
              <a:t>    to construct an initial seed</a:t>
            </a:r>
          </a:p>
        </p:txBody>
      </p:sp>
    </p:spTree>
    <p:extLst>
      <p:ext uri="{BB962C8B-B14F-4D97-AF65-F5344CB8AC3E}">
        <p14:creationId xmlns:p14="http://schemas.microsoft.com/office/powerpoint/2010/main" val="299672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23728" y="1412776"/>
            <a:ext cx="4572000" cy="3139321"/>
          </a:xfrm>
          <a:prstGeom prst="rect">
            <a:avLst/>
          </a:prstGeom>
        </p:spPr>
        <p:txBody>
          <a:bodyPr>
            <a:spAutoFit/>
          </a:bodyPr>
          <a:lstStyle/>
          <a:p>
            <a:r>
              <a:rPr lang="en-US" b="1" dirty="0" err="1"/>
              <a:t>GregorianCalendar</a:t>
            </a:r>
            <a:r>
              <a:rPr lang="en-US" b="1" dirty="0"/>
              <a:t> t = new </a:t>
            </a:r>
            <a:r>
              <a:rPr lang="en-US" b="1" dirty="0" err="1"/>
              <a:t>GregorianCalendar</a:t>
            </a:r>
            <a:r>
              <a:rPr lang="en-US" b="1" dirty="0"/>
              <a:t>();</a:t>
            </a:r>
          </a:p>
          <a:p>
            <a:r>
              <a:rPr lang="en-US" b="1" dirty="0" err="1"/>
              <a:t>int</a:t>
            </a:r>
            <a:r>
              <a:rPr lang="en-US" b="1" dirty="0"/>
              <a:t> t1 = </a:t>
            </a:r>
            <a:r>
              <a:rPr lang="en-US" b="1" dirty="0" err="1"/>
              <a:t>t.get</a:t>
            </a:r>
            <a:r>
              <a:rPr lang="en-US" b="1" dirty="0"/>
              <a:t>(</a:t>
            </a:r>
            <a:r>
              <a:rPr lang="en-US" b="1" dirty="0" err="1"/>
              <a:t>Calendar.SECOND</a:t>
            </a:r>
            <a:r>
              <a:rPr lang="en-US" b="1" dirty="0"/>
              <a:t>);</a:t>
            </a:r>
          </a:p>
          <a:p>
            <a:r>
              <a:rPr lang="en-US" b="1" dirty="0" err="1"/>
              <a:t>int</a:t>
            </a:r>
            <a:r>
              <a:rPr lang="en-US" b="1" dirty="0"/>
              <a:t> t2 = </a:t>
            </a:r>
            <a:r>
              <a:rPr lang="en-US" b="1" dirty="0" err="1"/>
              <a:t>t.get</a:t>
            </a:r>
            <a:r>
              <a:rPr lang="en-US" b="1" dirty="0"/>
              <a:t>(</a:t>
            </a:r>
            <a:r>
              <a:rPr lang="en-US" b="1" dirty="0" err="1"/>
              <a:t>Calendar.MINUTE</a:t>
            </a:r>
            <a:r>
              <a:rPr lang="en-US" b="1" dirty="0"/>
              <a:t>);</a:t>
            </a:r>
          </a:p>
          <a:p>
            <a:r>
              <a:rPr lang="en-US" b="1" dirty="0" err="1"/>
              <a:t>int</a:t>
            </a:r>
            <a:r>
              <a:rPr lang="en-US" b="1" dirty="0"/>
              <a:t> t3 = </a:t>
            </a:r>
            <a:r>
              <a:rPr lang="en-US" b="1" dirty="0" err="1"/>
              <a:t>t.get</a:t>
            </a:r>
            <a:r>
              <a:rPr lang="en-US" b="1" dirty="0"/>
              <a:t>(</a:t>
            </a:r>
            <a:r>
              <a:rPr lang="en-US" b="1" dirty="0" err="1"/>
              <a:t>Calendar.HOUR_OF_DAY</a:t>
            </a:r>
            <a:r>
              <a:rPr lang="en-US" b="1" dirty="0"/>
              <a:t>);</a:t>
            </a:r>
          </a:p>
          <a:p>
            <a:r>
              <a:rPr lang="en-US" b="1" dirty="0" err="1"/>
              <a:t>int</a:t>
            </a:r>
            <a:r>
              <a:rPr lang="en-US" b="1" dirty="0"/>
              <a:t> t4 = </a:t>
            </a:r>
            <a:r>
              <a:rPr lang="en-US" b="1" dirty="0" err="1"/>
              <a:t>t.get</a:t>
            </a:r>
            <a:r>
              <a:rPr lang="en-US" b="1" dirty="0"/>
              <a:t>(</a:t>
            </a:r>
            <a:r>
              <a:rPr lang="en-US" b="1" dirty="0" err="1"/>
              <a:t>Calendar.DAY_OF_MONTH</a:t>
            </a:r>
            <a:r>
              <a:rPr lang="en-US" b="1" dirty="0"/>
              <a:t>);</a:t>
            </a:r>
          </a:p>
          <a:p>
            <a:r>
              <a:rPr lang="en-US" b="1" dirty="0" err="1"/>
              <a:t>int</a:t>
            </a:r>
            <a:r>
              <a:rPr lang="en-US" b="1" dirty="0"/>
              <a:t> t5 = </a:t>
            </a:r>
            <a:r>
              <a:rPr lang="en-US" b="1" dirty="0" err="1"/>
              <a:t>t.get</a:t>
            </a:r>
            <a:r>
              <a:rPr lang="en-US" b="1" dirty="0"/>
              <a:t>(</a:t>
            </a:r>
            <a:r>
              <a:rPr lang="en-US" b="1" dirty="0" err="1"/>
              <a:t>Calendar.MONTH</a:t>
            </a:r>
            <a:r>
              <a:rPr lang="en-US" b="1" dirty="0"/>
              <a:t>)+1;</a:t>
            </a:r>
          </a:p>
          <a:p>
            <a:r>
              <a:rPr lang="en-US" b="1" dirty="0" err="1"/>
              <a:t>int</a:t>
            </a:r>
            <a:r>
              <a:rPr lang="en-US" b="1" dirty="0"/>
              <a:t> t6 = </a:t>
            </a:r>
            <a:r>
              <a:rPr lang="en-US" b="1" dirty="0" err="1"/>
              <a:t>t.get</a:t>
            </a:r>
            <a:r>
              <a:rPr lang="en-US" b="1" dirty="0"/>
              <a:t>(</a:t>
            </a:r>
            <a:r>
              <a:rPr lang="en-US" b="1" dirty="0" err="1"/>
              <a:t>Calendar.YEAR</a:t>
            </a:r>
            <a:r>
              <a:rPr lang="en-US" b="1" dirty="0"/>
              <a:t>);</a:t>
            </a:r>
          </a:p>
          <a:p>
            <a:r>
              <a:rPr lang="en-US" b="1" dirty="0"/>
              <a:t>seed = t6+70*(t5+12*(t4+31*(t3+23*(t2+59*t1))));</a:t>
            </a:r>
          </a:p>
          <a:p>
            <a:r>
              <a:rPr lang="en-US" b="1" dirty="0"/>
              <a:t>if ((seed%2) == 0) seed = seed-1;</a:t>
            </a:r>
            <a:endParaRPr lang="en-US" dirty="0"/>
          </a:p>
        </p:txBody>
      </p:sp>
      <p:sp>
        <p:nvSpPr>
          <p:cNvPr id="5" name="矩形 4"/>
          <p:cNvSpPr/>
          <p:nvPr/>
        </p:nvSpPr>
        <p:spPr>
          <a:xfrm>
            <a:off x="1835696" y="4768318"/>
            <a:ext cx="5616624" cy="1477328"/>
          </a:xfrm>
          <a:prstGeom prst="rect">
            <a:avLst/>
          </a:prstGeom>
        </p:spPr>
        <p:txBody>
          <a:bodyPr wrap="square">
            <a:spAutoFit/>
          </a:bodyPr>
          <a:lstStyle/>
          <a:p>
            <a:r>
              <a:rPr lang="en-US" dirty="0"/>
              <a:t>To initiate the 64-bit generator, we can use the method </a:t>
            </a:r>
            <a:r>
              <a:rPr lang="en-US" dirty="0" err="1"/>
              <a:t>getTime</a:t>
            </a:r>
            <a:r>
              <a:rPr lang="en-US" dirty="0"/>
              <a:t>() from the Date</a:t>
            </a:r>
          </a:p>
          <a:p>
            <a:r>
              <a:rPr lang="en-US" dirty="0"/>
              <a:t>class in Java, which returns the current time in milliseconds in a 64-bit (long)</a:t>
            </a:r>
          </a:p>
          <a:p>
            <a:r>
              <a:rPr lang="en-US" dirty="0"/>
              <a:t>integer, measured from the beginning of January 1, 1970.</a:t>
            </a:r>
          </a:p>
        </p:txBody>
      </p:sp>
    </p:spTree>
    <p:extLst>
      <p:ext uri="{BB962C8B-B14F-4D97-AF65-F5344CB8AC3E}">
        <p14:creationId xmlns:p14="http://schemas.microsoft.com/office/powerpoint/2010/main" val="551541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int_0^1  dx \frac1{1+x^4}&#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60.75"/>
  <p:tag name="PICTUREFILESIZE" val="1644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I=\frac{|I-I^{\rm exact}|}{I^{\rm exact}}&#10;\]&#10;\end{document}"/>
  <p:tag name="EXTERNALNAME" val="txp_fig"/>
  <p:tag name="BLEND" val="False"/>
  <p:tag name="TRANSPARENT" val="False"/>
  <p:tag name="KEEPFILES" val="False"/>
  <p:tag name="DEBUGPAUSE" val="False"/>
  <p:tag name="RESOLUTION" val="300"/>
  <p:tag name="TIMEOUT" val="(none)"/>
  <p:tag name="BOXWIDTH" val="354"/>
  <p:tag name="BOXHEIGHT" val="370"/>
  <p:tag name="BOXFONT" val="10"/>
  <p:tag name="BOXWRAP" val="False"/>
  <p:tag name="WORKAROUNDTRANSPARENCYBUG" val="False"/>
  <p:tag name="ALLOWFONTSUBSTITUTION" val="False"/>
  <p:tag name="BITMAPFORMAT" val="bmpmono"/>
  <p:tag name="ORIGWIDTH" val="187.875"/>
  <p:tag name="PICTUREFILESIZE" val="19562"/>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over I} \approx \frac{ 0.177}{\sqrt{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3.875"/>
  <p:tag name="PICTUREFILESIZE" val="13934"/>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 \int_0^{10} dx x^{68} \exp(-25x) &#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7"/>
  <p:tag name="PICTUREFILESIZE" val="2527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rm exact}=0.8641662611747412416&#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39.875"/>
  <p:tag name="PICTUREFILESIZE" val="1572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6.25"/>
  <p:tag name="PICTUREFILESIZE" val="75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0.75"/>
  <p:tag name="PICTUREFILESIZE" val="526"/>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1.875"/>
  <p:tag name="PICTUREFILESIZE" val="249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6.875"/>
  <p:tag name="PICTUREFILESIZE" val="3262"/>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sqrt{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7.875"/>
  <p:tag name="PICTUREFILESIZE" val="3390"/>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sqrt{N}/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2.875"/>
  <p:tag name="PICTUREFILESIZE" val="54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sqrt{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7.875"/>
  <p:tag name="PICTUREFILESIZE" val="339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over I} \approx \frac{ 2.75}{\sqrt{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0.875"/>
  <p:tag name="PICTUREFILESIZE" val="1230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0.75"/>
  <p:tag name="PICTUREFILESIZE" val="52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6.25"/>
  <p:tag name="PICTUREFILESIZE" val="75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6.875"/>
  <p:tag name="PICTUREFILESIZE" val="3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langle f \rangle&#10;\]&#10;\end{document}"/>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7.875"/>
  <p:tag name="PICTUREFILESIZE" val="3194"/>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rm exact}=0.8669729873399110\cdot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28.75"/>
  <p:tag name="PICTUREFILESIZE" val="1502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1.875"/>
  <p:tag name="PICTUREFILESIZE" val="249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elta' I \sqrt{N}/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2.875"/>
  <p:tag name="PICTUREFILESIZE" val="54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7391</TotalTime>
  <Words>2207</Words>
  <Application>Microsoft Office PowerPoint</Application>
  <PresentationFormat>On-screen Show (4:3)</PresentationFormat>
  <Paragraphs>366</Paragraphs>
  <Slides>38</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51" baseType="lpstr">
      <vt:lpstr>cmsy10</vt:lpstr>
      <vt:lpstr>楷体_GB2312</vt:lpstr>
      <vt:lpstr>宋体</vt:lpstr>
      <vt:lpstr>Arial</vt:lpstr>
      <vt:lpstr>Calibri</vt:lpstr>
      <vt:lpstr>Cambria Math</vt:lpstr>
      <vt:lpstr>Symbol</vt:lpstr>
      <vt:lpstr>Times New Roman</vt:lpstr>
      <vt:lpstr>Wingdings</vt:lpstr>
      <vt:lpstr>Office 主题​​</vt:lpstr>
      <vt:lpstr>公式</vt:lpstr>
      <vt:lpstr>Photo Editor 照片</vt:lpstr>
      <vt:lpstr>Equation</vt:lpstr>
      <vt:lpstr>Computational Physics (Lecture 3) </vt:lpstr>
      <vt:lpstr>PRNG</vt:lpstr>
      <vt:lpstr>Desired properties of random numbers </vt:lpstr>
      <vt:lpstr>Desired properties of random numbers </vt:lpstr>
      <vt:lpstr>Common types of PRNG </vt:lpstr>
      <vt:lpstr>PowerPoint Presentation</vt:lpstr>
      <vt:lpstr>PowerPoint Presentation</vt:lpstr>
      <vt:lpstr>Seed from system time</vt:lpstr>
      <vt:lpstr>PowerPoint Presentation</vt:lpstr>
      <vt:lpstr>Other PRNG</vt:lpstr>
      <vt:lpstr>How to generate random numbers following a certain distribution?</vt:lpstr>
      <vt:lpstr>Interpolation</vt:lpstr>
      <vt:lpstr>PowerPoint Presentation</vt:lpstr>
      <vt:lpstr>Least-square approximation</vt:lpstr>
      <vt:lpstr>Spline approximation</vt:lpstr>
      <vt:lpstr>Artificial neural network </vt:lpstr>
      <vt:lpstr>PowerPoint Presentation</vt:lpstr>
      <vt:lpstr>Numerical Calculus</vt:lpstr>
      <vt:lpstr>Numerical differentiation </vt:lpstr>
      <vt:lpstr>Numerical Integrations</vt:lpstr>
      <vt:lpstr>Trapezoid rule </vt:lpstr>
      <vt:lpstr>Random method</vt:lpstr>
      <vt:lpstr>PowerPoint Presentation</vt:lpstr>
      <vt:lpstr>PowerPoint Presentation</vt:lpstr>
      <vt:lpstr>Sample code to illustrate the simple sampling method</vt:lpstr>
      <vt:lpstr>PowerPoint Presentation</vt:lpstr>
      <vt:lpstr>PowerPoint Presentation</vt:lpstr>
      <vt:lpstr>Introduction to Crystal structure -continued</vt:lpstr>
      <vt:lpstr>reciprocal lattice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1915 Nobel Laureate in Physics  for their services in the analysis of crystal structure by means of X-rays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146</cp:revision>
  <dcterms:created xsi:type="dcterms:W3CDTF">2014-01-05T10:31:17Z</dcterms:created>
  <dcterms:modified xsi:type="dcterms:W3CDTF">2020-09-15T09:58:40Z</dcterms:modified>
</cp:coreProperties>
</file>